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5.xml"/>
  <Override ContentType="application/vnd.ms-office.chartcolorstyle+xml" PartName="/ppt/charts/colors6.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ms-office.chartcolorstyle+xml" PartName="/ppt/charts/colors8.xml"/>
  <Override ContentType="application/vnd.ms-office.chartcolorstyle+xml" PartName="/ppt/charts/colors7.xml"/>
  <Override ContentType="application/vnd.ms-office.chartcolorstyle+xml" PartName="/ppt/charts/colors10.xml"/>
  <Override ContentType="application/vnd.ms-office.chartcolorstyle+xml" PartName="/ppt/charts/colors9.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8.xml"/>
  <Override ContentType="application/vnd.openxmlformats-officedocument.drawingml.chart+xml" PartName="/ppt/charts/chart9.xml"/>
  <Override ContentType="application/vnd.openxmlformats-officedocument.drawingml.chart+xml" PartName="/ppt/charts/chart2.xml"/>
  <Override ContentType="application/vnd.openxmlformats-officedocument.drawingml.chart+xml" PartName="/ppt/charts/chart7.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drawingml.chart+xml" PartName="/ppt/charts/chart10.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drawingml.chartshapes+xml" PartName="/ppt/drawings/drawing1.xml"/>
  <Override ContentType="application/vnd.ms-office.chartstyle+xml" PartName="/ppt/charts/style9.xml"/>
  <Override ContentType="application/vnd.ms-office.chartstyle+xml" PartName="/ppt/charts/style3.xml"/>
  <Override ContentType="application/vnd.ms-office.chartstyle+xml" PartName="/ppt/charts/style4.xml"/>
  <Override ContentType="application/vnd.ms-office.chartstyle+xml" PartName="/ppt/charts/style10.xml"/>
  <Override ContentType="application/vnd.ms-office.chartstyle+xml" PartName="/ppt/charts/style5.xml"/>
  <Override ContentType="application/vnd.ms-office.chartstyle+xml" PartName="/ppt/charts/style7.xml"/>
  <Override ContentType="application/vnd.ms-office.chartstyle+xml" PartName="/ppt/charts/style8.xml"/>
  <Override ContentType="application/vnd.ms-office.chartstyle+xml" PartName="/ppt/charts/style1.xml"/>
  <Override ContentType="application/vnd.ms-office.chartstyle+xml" PartName="/ppt/charts/style6.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6858000" cx="12192000"/>
  <p:notesSz cx="6858000" cy="9144000"/>
  <p:embeddedFontLst>
    <p:embeddedFont>
      <p:font typeface="Source Serif Pro"/>
      <p:regular r:id="rId63"/>
      <p:bold r:id="rId64"/>
      <p:italic r:id="rId65"/>
      <p:boldItalic r:id="rId66"/>
    </p:embeddedFont>
    <p:embeddedFont>
      <p:font typeface="Arial Narrow"/>
      <p:regular r:id="rId67"/>
      <p:bold r:id="rId68"/>
      <p:italic r:id="rId69"/>
      <p:boldItalic r:id="rId70"/>
    </p:embeddedFont>
    <p:embeddedFont>
      <p:font typeface="Inter"/>
      <p:regular r:id="rId71"/>
      <p:bold r:id="rId72"/>
    </p:embeddedFont>
    <p:embeddedFont>
      <p:font typeface="Roboto Mono"/>
      <p:regular r:id="rId73"/>
      <p:bold r:id="rId74"/>
      <p:italic r:id="rId75"/>
      <p:boldItalic r:id="rId76"/>
    </p:embeddedFont>
    <p:embeddedFont>
      <p:font typeface="Gill Sans"/>
      <p:regular r:id="rId77"/>
      <p:bold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3" roundtripDataSignature="AMtx7mjG3+fzWJtp9kD4nATCxEDN42nd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174DE9-E7C4-49B0-9A2F-7A429B243C13}">
  <a:tblStyle styleId="{00174DE9-E7C4-49B0-9A2F-7A429B243C1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F997AA4-CB30-4BBE-A97B-1CD838E2E7C9}"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ono-regular.fntdata"/><Relationship Id="rId72" Type="http://schemas.openxmlformats.org/officeDocument/2006/relationships/font" Target="fonts/Inter-bold.fntdata"/><Relationship Id="rId31" Type="http://schemas.openxmlformats.org/officeDocument/2006/relationships/slide" Target="slides/slide26.xml"/><Relationship Id="rId75" Type="http://schemas.openxmlformats.org/officeDocument/2006/relationships/font" Target="fonts/RobotoMono-italic.fntdata"/><Relationship Id="rId30" Type="http://schemas.openxmlformats.org/officeDocument/2006/relationships/slide" Target="slides/slide25.xml"/><Relationship Id="rId74" Type="http://schemas.openxmlformats.org/officeDocument/2006/relationships/font" Target="fonts/RobotoMono-bold.fntdata"/><Relationship Id="rId33" Type="http://schemas.openxmlformats.org/officeDocument/2006/relationships/slide" Target="slides/slide28.xml"/><Relationship Id="rId77" Type="http://schemas.openxmlformats.org/officeDocument/2006/relationships/font" Target="fonts/GillSans-regular.fntdata"/><Relationship Id="rId32" Type="http://schemas.openxmlformats.org/officeDocument/2006/relationships/slide" Target="slides/slide27.xml"/><Relationship Id="rId76" Type="http://schemas.openxmlformats.org/officeDocument/2006/relationships/font" Target="fonts/RobotoMono-boldItalic.fntdata"/><Relationship Id="rId35" Type="http://schemas.openxmlformats.org/officeDocument/2006/relationships/slide" Target="slides/slide30.xml"/><Relationship Id="rId79" Type="http://schemas.openxmlformats.org/officeDocument/2006/relationships/font" Target="fonts/OpenSans-regular.fntdata"/><Relationship Id="rId34" Type="http://schemas.openxmlformats.org/officeDocument/2006/relationships/slide" Target="slides/slide29.xml"/><Relationship Id="rId78" Type="http://schemas.openxmlformats.org/officeDocument/2006/relationships/font" Target="fonts/GillSans-bold.fntdata"/><Relationship Id="rId71" Type="http://schemas.openxmlformats.org/officeDocument/2006/relationships/font" Target="fonts/Inter-regular.fntdata"/><Relationship Id="rId70" Type="http://schemas.openxmlformats.org/officeDocument/2006/relationships/font" Target="fonts/ArialNarrow-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SourceSerifPro-bold.fntdata"/><Relationship Id="rId63" Type="http://schemas.openxmlformats.org/officeDocument/2006/relationships/font" Target="fonts/SourceSerifPro-regular.fntdata"/><Relationship Id="rId22" Type="http://schemas.openxmlformats.org/officeDocument/2006/relationships/slide" Target="slides/slide17.xml"/><Relationship Id="rId66" Type="http://schemas.openxmlformats.org/officeDocument/2006/relationships/font" Target="fonts/SourceSerifPro-boldItalic.fntdata"/><Relationship Id="rId21" Type="http://schemas.openxmlformats.org/officeDocument/2006/relationships/slide" Target="slides/slide16.xml"/><Relationship Id="rId65" Type="http://schemas.openxmlformats.org/officeDocument/2006/relationships/font" Target="fonts/SourceSerifPro-italic.fntdata"/><Relationship Id="rId24" Type="http://schemas.openxmlformats.org/officeDocument/2006/relationships/slide" Target="slides/slide19.xml"/><Relationship Id="rId68" Type="http://schemas.openxmlformats.org/officeDocument/2006/relationships/font" Target="fonts/ArialNarrow-bold.fntdata"/><Relationship Id="rId23" Type="http://schemas.openxmlformats.org/officeDocument/2006/relationships/slide" Target="slides/slide18.xml"/><Relationship Id="rId67" Type="http://schemas.openxmlformats.org/officeDocument/2006/relationships/font" Target="fonts/ArialNarrow-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rialNarrow-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Sheet10.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0" normalizeH="0" baseline="0">
                <a:solidFill>
                  <a:schemeClr val="dk1">
                    <a:lumMod val="50000"/>
                    <a:lumOff val="50000"/>
                  </a:schemeClr>
                </a:solidFill>
                <a:latin typeface="+mj-lt"/>
                <a:ea typeface="+mj-ea"/>
                <a:cs typeface="+mj-cs"/>
              </a:defRPr>
            </a:pPr>
            <a:r>
              <a:rPr lang="en-IN" sz="1800" dirty="0"/>
              <a:t>Single Vs </a:t>
            </a:r>
          </a:p>
          <a:p>
            <a:pPr>
              <a:defRPr/>
            </a:pPr>
            <a:r>
              <a:rPr lang="en-IN" sz="1800" dirty="0"/>
              <a:t>Restaurant Chain %</a:t>
            </a:r>
          </a:p>
        </c:rich>
      </c:tx>
      <c:overlay val="0"/>
      <c:spPr>
        <a:noFill/>
        <a:ln>
          <a:noFill/>
        </a:ln>
        <a:effectLst/>
      </c:spPr>
      <c:txPr>
        <a:bodyPr rot="0" spcFirstLastPara="1" vertOverflow="ellipsis" vert="horz" wrap="square" anchor="ctr" anchorCtr="1"/>
        <a:lstStyle/>
        <a:p>
          <a:pPr>
            <a:defRPr sz="2128" b="1" i="0" u="none" strike="noStrike" kern="1200" spc="0" normalizeH="0" baseline="0">
              <a:solidFill>
                <a:schemeClr val="dk1">
                  <a:lumMod val="50000"/>
                  <a:lumOff val="50000"/>
                </a:schemeClr>
              </a:solidFill>
              <a:latin typeface="+mj-lt"/>
              <a:ea typeface="+mj-ea"/>
              <a:cs typeface="+mj-cs"/>
            </a:defRPr>
          </a:pPr>
          <a:endParaRPr lang="en-US"/>
        </a:p>
      </c:txPr>
    </c:title>
    <c:autoTitleDeleted val="0"/>
    <c:plotArea>
      <c:layout/>
      <c:pieChart>
        <c:varyColors val="1"/>
        <c:ser>
          <c:idx val="0"/>
          <c:order val="0"/>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A899-4129-88E2-2F3D04657B11}"/>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A899-4129-88E2-2F3D04657B1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'Unique count'!$G$2:$H$2</c:f>
              <c:strCache>
                <c:ptCount val="2"/>
                <c:pt idx="0">
                  <c:v>Single</c:v>
                </c:pt>
                <c:pt idx="1">
                  <c:v>Chain</c:v>
                </c:pt>
              </c:strCache>
            </c:strRef>
          </c:cat>
          <c:val>
            <c:numRef>
              <c:f>'Unique count'!$G$3:$H$3</c:f>
              <c:numCache>
                <c:formatCode>General</c:formatCode>
                <c:ptCount val="2"/>
                <c:pt idx="0">
                  <c:v>2523</c:v>
                </c:pt>
                <c:pt idx="1">
                  <c:v>463</c:v>
                </c:pt>
              </c:numCache>
            </c:numRef>
          </c:val>
          <c:extLst>
            <c:ext xmlns:c16="http://schemas.microsoft.com/office/drawing/2014/chart" uri="{C3380CC4-5D6E-409C-BE32-E72D297353CC}">
              <c16:uniqueId val="{00000004-A899-4129-88E2-2F3D04657B11}"/>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alpha val="50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Locations with Highest Restaurants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'Location rates'!$A$3</c:f>
              <c:strCache>
                <c:ptCount val="1"/>
                <c:pt idx="0">
                  <c:v>Indiranagar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General" sourceLinked="0"/>
            <c:spPr>
              <a:noFill/>
              <a:ln>
                <a:noFill/>
              </a:ln>
              <a:effectLst/>
            </c:spPr>
            <c:txPr>
              <a:bodyPr rot="0" spcFirstLastPara="1" vertOverflow="overflow" horzOverflow="overflow" vert="horz" wrap="square" lIns="38100" tIns="19050" rIns="38100" bIns="19050" anchor="ctr" anchorCtr="1">
                <a:no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rates'!$G$3</c:f>
              <c:numCache>
                <c:formatCode>General</c:formatCode>
                <c:ptCount val="1"/>
                <c:pt idx="0">
                  <c:v>283</c:v>
                </c:pt>
              </c:numCache>
            </c:numRef>
          </c:val>
          <c:extLst>
            <c:ext xmlns:c16="http://schemas.microsoft.com/office/drawing/2014/chart" uri="{C3380CC4-5D6E-409C-BE32-E72D297353CC}">
              <c16:uniqueId val="{00000000-4D9A-42D0-B550-09DCF6E7448E}"/>
            </c:ext>
          </c:extLst>
        </c:ser>
        <c:ser>
          <c:idx val="1"/>
          <c:order val="1"/>
          <c:tx>
            <c:strRef>
              <c:f>'Location rates'!$A$4</c:f>
              <c:strCache>
                <c:ptCount val="1"/>
                <c:pt idx="0">
                  <c:v>Whitefield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rates'!$G$4</c:f>
              <c:numCache>
                <c:formatCode>General</c:formatCode>
                <c:ptCount val="1"/>
                <c:pt idx="0">
                  <c:v>263</c:v>
                </c:pt>
              </c:numCache>
            </c:numRef>
          </c:val>
          <c:extLst>
            <c:ext xmlns:c16="http://schemas.microsoft.com/office/drawing/2014/chart" uri="{C3380CC4-5D6E-409C-BE32-E72D297353CC}">
              <c16:uniqueId val="{00000001-4D9A-42D0-B550-09DCF6E7448E}"/>
            </c:ext>
          </c:extLst>
        </c:ser>
        <c:ser>
          <c:idx val="2"/>
          <c:order val="2"/>
          <c:tx>
            <c:strRef>
              <c:f>'Location rates'!$A$5</c:f>
              <c:strCache>
                <c:ptCount val="1"/>
                <c:pt idx="0">
                  <c:v>HSR</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rates'!$G$5</c:f>
              <c:numCache>
                <c:formatCode>General</c:formatCode>
                <c:ptCount val="1"/>
                <c:pt idx="0">
                  <c:v>256</c:v>
                </c:pt>
              </c:numCache>
            </c:numRef>
          </c:val>
          <c:extLst>
            <c:ext xmlns:c16="http://schemas.microsoft.com/office/drawing/2014/chart" uri="{C3380CC4-5D6E-409C-BE32-E72D297353CC}">
              <c16:uniqueId val="{00000002-4D9A-42D0-B550-09DCF6E7448E}"/>
            </c:ext>
          </c:extLst>
        </c:ser>
        <c:ser>
          <c:idx val="3"/>
          <c:order val="3"/>
          <c:tx>
            <c:strRef>
              <c:f>'Location rates'!$A$6</c:f>
              <c:strCache>
                <c:ptCount val="1"/>
                <c:pt idx="0">
                  <c:v>Marathahalli</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rates'!$G$6</c:f>
              <c:numCache>
                <c:formatCode>General</c:formatCode>
                <c:ptCount val="1"/>
                <c:pt idx="0">
                  <c:v>205</c:v>
                </c:pt>
              </c:numCache>
            </c:numRef>
          </c:val>
          <c:extLst>
            <c:ext xmlns:c16="http://schemas.microsoft.com/office/drawing/2014/chart" uri="{C3380CC4-5D6E-409C-BE32-E72D297353CC}">
              <c16:uniqueId val="{00000003-4D9A-42D0-B550-09DCF6E7448E}"/>
            </c:ext>
          </c:extLst>
        </c:ser>
        <c:ser>
          <c:idx val="4"/>
          <c:order val="4"/>
          <c:tx>
            <c:strRef>
              <c:f>'Location rates'!$A$7</c:f>
              <c:strCache>
                <c:ptCount val="1"/>
                <c:pt idx="0">
                  <c:v>BTM</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rates'!$G$7</c:f>
              <c:numCache>
                <c:formatCode>General</c:formatCode>
                <c:ptCount val="1"/>
                <c:pt idx="0">
                  <c:v>188</c:v>
                </c:pt>
              </c:numCache>
            </c:numRef>
          </c:val>
          <c:extLst>
            <c:ext xmlns:c16="http://schemas.microsoft.com/office/drawing/2014/chart" uri="{C3380CC4-5D6E-409C-BE32-E72D297353CC}">
              <c16:uniqueId val="{00000004-4D9A-42D0-B550-09DCF6E7448E}"/>
            </c:ext>
          </c:extLst>
        </c:ser>
        <c:ser>
          <c:idx val="5"/>
          <c:order val="5"/>
          <c:tx>
            <c:strRef>
              <c:f>'Location rates'!$A$8</c:f>
              <c:strCache>
                <c:ptCount val="1"/>
                <c:pt idx="0">
                  <c:v>Jayanagar</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rates'!$G$8</c:f>
              <c:numCache>
                <c:formatCode>General</c:formatCode>
                <c:ptCount val="1"/>
                <c:pt idx="0">
                  <c:v>180</c:v>
                </c:pt>
              </c:numCache>
            </c:numRef>
          </c:val>
          <c:extLst>
            <c:ext xmlns:c16="http://schemas.microsoft.com/office/drawing/2014/chart" uri="{C3380CC4-5D6E-409C-BE32-E72D297353CC}">
              <c16:uniqueId val="{00000005-4D9A-42D0-B550-09DCF6E7448E}"/>
            </c:ext>
          </c:extLst>
        </c:ser>
        <c:ser>
          <c:idx val="6"/>
          <c:order val="6"/>
          <c:tx>
            <c:strRef>
              <c:f>'Location rates'!$A$9</c:f>
              <c:strCache>
                <c:ptCount val="1"/>
                <c:pt idx="0">
                  <c:v>JP Nagar</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rates'!$G$9</c:f>
              <c:numCache>
                <c:formatCode>General</c:formatCode>
                <c:ptCount val="1"/>
                <c:pt idx="0">
                  <c:v>180</c:v>
                </c:pt>
              </c:numCache>
            </c:numRef>
          </c:val>
          <c:extLst>
            <c:ext xmlns:c16="http://schemas.microsoft.com/office/drawing/2014/chart" uri="{C3380CC4-5D6E-409C-BE32-E72D297353CC}">
              <c16:uniqueId val="{00000006-4D9A-42D0-B550-09DCF6E7448E}"/>
            </c:ext>
          </c:extLst>
        </c:ser>
        <c:ser>
          <c:idx val="7"/>
          <c:order val="7"/>
          <c:tx>
            <c:strRef>
              <c:f>'Location rates'!$A$10</c:f>
              <c:strCache>
                <c:ptCount val="1"/>
                <c:pt idx="0">
                  <c:v>Koramangala 5th Block</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rates'!$G$10</c:f>
              <c:numCache>
                <c:formatCode>General</c:formatCode>
                <c:ptCount val="1"/>
                <c:pt idx="0">
                  <c:v>170</c:v>
                </c:pt>
              </c:numCache>
            </c:numRef>
          </c:val>
          <c:extLst>
            <c:ext xmlns:c16="http://schemas.microsoft.com/office/drawing/2014/chart" uri="{C3380CC4-5D6E-409C-BE32-E72D297353CC}">
              <c16:uniqueId val="{00000007-4D9A-42D0-B550-09DCF6E7448E}"/>
            </c:ext>
          </c:extLst>
        </c:ser>
        <c:ser>
          <c:idx val="8"/>
          <c:order val="8"/>
          <c:tx>
            <c:strRef>
              <c:f>'Location rates'!$A$11</c:f>
              <c:strCache>
                <c:ptCount val="1"/>
                <c:pt idx="0">
                  <c:v>Electronic City</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rates'!$G$11</c:f>
              <c:numCache>
                <c:formatCode>General</c:formatCode>
                <c:ptCount val="1"/>
                <c:pt idx="0">
                  <c:v>148</c:v>
                </c:pt>
              </c:numCache>
            </c:numRef>
          </c:val>
          <c:extLst>
            <c:ext xmlns:c16="http://schemas.microsoft.com/office/drawing/2014/chart" uri="{C3380CC4-5D6E-409C-BE32-E72D297353CC}">
              <c16:uniqueId val="{00000008-4D9A-42D0-B550-09DCF6E7448E}"/>
            </c:ext>
          </c:extLst>
        </c:ser>
        <c:ser>
          <c:idx val="9"/>
          <c:order val="9"/>
          <c:tx>
            <c:strRef>
              <c:f>'Location rates'!$A$12</c:f>
              <c:strCache>
                <c:ptCount val="1"/>
                <c:pt idx="0">
                  <c:v>Bannerghatta Road</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rates'!$G$12</c:f>
              <c:numCache>
                <c:formatCode>General</c:formatCode>
                <c:ptCount val="1"/>
                <c:pt idx="0">
                  <c:v>122</c:v>
                </c:pt>
              </c:numCache>
            </c:numRef>
          </c:val>
          <c:extLst>
            <c:ext xmlns:c16="http://schemas.microsoft.com/office/drawing/2014/chart" uri="{C3380CC4-5D6E-409C-BE32-E72D297353CC}">
              <c16:uniqueId val="{00000009-4D9A-42D0-B550-09DCF6E7448E}"/>
            </c:ext>
          </c:extLst>
        </c:ser>
        <c:ser>
          <c:idx val="10"/>
          <c:order val="10"/>
          <c:tx>
            <c:strRef>
              <c:f>'Location rates'!$A$13</c:f>
              <c:strCache>
                <c:ptCount val="1"/>
                <c:pt idx="0">
                  <c:v>Kalyan Nagar</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rates'!$G$13</c:f>
              <c:numCache>
                <c:formatCode>General</c:formatCode>
                <c:ptCount val="1"/>
                <c:pt idx="0">
                  <c:v>114</c:v>
                </c:pt>
              </c:numCache>
            </c:numRef>
          </c:val>
          <c:extLst>
            <c:ext xmlns:c16="http://schemas.microsoft.com/office/drawing/2014/chart" uri="{C3380CC4-5D6E-409C-BE32-E72D297353CC}">
              <c16:uniqueId val="{0000000A-4D9A-42D0-B550-09DCF6E7448E}"/>
            </c:ext>
          </c:extLst>
        </c:ser>
        <c:ser>
          <c:idx val="11"/>
          <c:order val="11"/>
          <c:tx>
            <c:strRef>
              <c:f>'Location rates'!$A$14</c:f>
              <c:strCache>
                <c:ptCount val="1"/>
                <c:pt idx="0">
                  <c:v>Sarjapur Road</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rates'!$G$14</c:f>
              <c:numCache>
                <c:formatCode>General</c:formatCode>
                <c:ptCount val="1"/>
                <c:pt idx="0">
                  <c:v>111</c:v>
                </c:pt>
              </c:numCache>
            </c:numRef>
          </c:val>
          <c:extLst>
            <c:ext xmlns:c16="http://schemas.microsoft.com/office/drawing/2014/chart" uri="{C3380CC4-5D6E-409C-BE32-E72D297353CC}">
              <c16:uniqueId val="{0000000B-4D9A-42D0-B550-09DCF6E7448E}"/>
            </c:ext>
          </c:extLst>
        </c:ser>
        <c:ser>
          <c:idx val="12"/>
          <c:order val="12"/>
          <c:tx>
            <c:strRef>
              <c:f>'Location rates'!$A$15</c:f>
              <c:strCache>
                <c:ptCount val="1"/>
                <c:pt idx="0">
                  <c:v>Bellandur</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rates'!$G$15</c:f>
              <c:numCache>
                <c:formatCode>General</c:formatCode>
                <c:ptCount val="1"/>
                <c:pt idx="0">
                  <c:v>103</c:v>
                </c:pt>
              </c:numCache>
            </c:numRef>
          </c:val>
          <c:extLst>
            <c:ext xmlns:c16="http://schemas.microsoft.com/office/drawing/2014/chart" uri="{C3380CC4-5D6E-409C-BE32-E72D297353CC}">
              <c16:uniqueId val="{0000000C-4D9A-42D0-B550-09DCF6E7448E}"/>
            </c:ext>
          </c:extLst>
        </c:ser>
        <c:ser>
          <c:idx val="13"/>
          <c:order val="13"/>
          <c:tx>
            <c:strRef>
              <c:f>'Location rates'!$A$16</c:f>
              <c:strCache>
                <c:ptCount val="1"/>
                <c:pt idx="0">
                  <c:v>Malleshwaram</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rates'!$G$16</c:f>
              <c:numCache>
                <c:formatCode>General</c:formatCode>
                <c:ptCount val="1"/>
                <c:pt idx="0">
                  <c:v>102</c:v>
                </c:pt>
              </c:numCache>
            </c:numRef>
          </c:val>
          <c:extLst>
            <c:ext xmlns:c16="http://schemas.microsoft.com/office/drawing/2014/chart" uri="{C3380CC4-5D6E-409C-BE32-E72D297353CC}">
              <c16:uniqueId val="{0000000D-4D9A-42D0-B550-09DCF6E7448E}"/>
            </c:ext>
          </c:extLst>
        </c:ser>
        <c:ser>
          <c:idx val="14"/>
          <c:order val="14"/>
          <c:tx>
            <c:strRef>
              <c:f>'Location rates'!$A$17</c:f>
              <c:strCache>
                <c:ptCount val="1"/>
                <c:pt idx="0">
                  <c:v>New BEL Road</c:v>
                </c:pt>
              </c:strCache>
            </c:strRef>
          </c:tx>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rates'!$G$2</c:f>
              <c:strCache>
                <c:ptCount val="1"/>
                <c:pt idx="0">
                  <c:v>Grand Total</c:v>
                </c:pt>
              </c:strCache>
            </c:strRef>
          </c:cat>
          <c:val>
            <c:numRef>
              <c:f>'Location rates'!$G$17</c:f>
              <c:numCache>
                <c:formatCode>General</c:formatCode>
                <c:ptCount val="1"/>
                <c:pt idx="0">
                  <c:v>102</c:v>
                </c:pt>
              </c:numCache>
            </c:numRef>
          </c:val>
          <c:extLst>
            <c:ext xmlns:c16="http://schemas.microsoft.com/office/drawing/2014/chart" uri="{C3380CC4-5D6E-409C-BE32-E72D297353CC}">
              <c16:uniqueId val="{0000000E-4D9A-42D0-B550-09DCF6E7448E}"/>
            </c:ext>
          </c:extLst>
        </c:ser>
        <c:dLbls>
          <c:dLblPos val="ctr"/>
          <c:showLegendKey val="0"/>
          <c:showVal val="1"/>
          <c:showCatName val="0"/>
          <c:showSerName val="0"/>
          <c:showPercent val="0"/>
          <c:showBubbleSize val="0"/>
        </c:dLbls>
        <c:gapWidth val="145"/>
        <c:overlap val="-24"/>
        <c:axId val="348783552"/>
        <c:axId val="384888360"/>
      </c:barChart>
      <c:catAx>
        <c:axId val="3487835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84888360"/>
        <c:crosses val="autoZero"/>
        <c:auto val="1"/>
        <c:lblAlgn val="ctr"/>
        <c:lblOffset val="100"/>
        <c:noMultiLvlLbl val="0"/>
      </c:catAx>
      <c:valAx>
        <c:axId val="38488836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crossAx val="3487835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IN"/>
              <a:t>Top Restaurant Chains in Bangalore</a:t>
            </a:r>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'Unique count'!$A$2:$A$31</c:f>
              <c:strCache>
                <c:ptCount val="30"/>
                <c:pt idx="0">
                  <c:v>Domino's Pizza</c:v>
                </c:pt>
                <c:pt idx="1">
                  <c:v>KFC</c:v>
                </c:pt>
                <c:pt idx="2">
                  <c:v>Pizza Hut</c:v>
                </c:pt>
                <c:pt idx="3">
                  <c:v>Faasos</c:v>
                </c:pt>
                <c:pt idx="4">
                  <c:v>McDonald's</c:v>
                </c:pt>
                <c:pt idx="5">
                  <c:v>Beijing Bites</c:v>
                </c:pt>
                <c:pt idx="6">
                  <c:v>Burger King</c:v>
                </c:pt>
                <c:pt idx="7">
                  <c:v>Empire Restaurant</c:v>
                </c:pt>
                <c:pt idx="8">
                  <c:v>A2B - Adyar Ananda Bhavan</c:v>
                </c:pt>
                <c:pt idx="9">
                  <c:v>BOX8- Desi Meals</c:v>
                </c:pt>
                <c:pt idx="10">
                  <c:v>Corner House Ice Cream</c:v>
                </c:pt>
                <c:pt idx="11">
                  <c:v>Mojo Pizza - 2X Toppings</c:v>
                </c:pt>
                <c:pt idx="12">
                  <c:v>Behrouz Biryani</c:v>
                </c:pt>
                <c:pt idx="13">
                  <c:v>Polar Bear</c:v>
                </c:pt>
                <c:pt idx="14">
                  <c:v>Subway</c:v>
                </c:pt>
                <c:pt idx="15">
                  <c:v>Ovenstory Pizza</c:v>
                </c:pt>
                <c:pt idx="16">
                  <c:v>Sweet Truth</c:v>
                </c:pt>
                <c:pt idx="17">
                  <c:v>Cafe Coffee Day</c:v>
                </c:pt>
                <c:pt idx="18">
                  <c:v>Chai Point</c:v>
                </c:pt>
                <c:pt idx="19">
                  <c:v>Firangi Bake</c:v>
                </c:pt>
                <c:pt idx="20">
                  <c:v>Kanti Sweets</c:v>
                </c:pt>
                <c:pt idx="21">
                  <c:v>Chung Wah</c:v>
                </c:pt>
                <c:pt idx="22">
                  <c:v>FreshMenu</c:v>
                </c:pt>
                <c:pt idx="23">
                  <c:v>Just Shawarma</c:v>
                </c:pt>
                <c:pt idx="24">
                  <c:v>Onesta</c:v>
                </c:pt>
                <c:pt idx="25">
                  <c:v>Keventers</c:v>
                </c:pt>
                <c:pt idx="26">
                  <c:v>WOW! Momo</c:v>
                </c:pt>
                <c:pt idx="27">
                  <c:v>California Burrito</c:v>
                </c:pt>
                <c:pt idx="28">
                  <c:v>Pizza Stop</c:v>
                </c:pt>
                <c:pt idx="29">
                  <c:v>Rolls On Wheels</c:v>
                </c:pt>
              </c:strCache>
            </c:strRef>
          </c:cat>
          <c:val>
            <c:numRef>
              <c:f>'Unique count'!$B$2:$B$31</c:f>
              <c:numCache>
                <c:formatCode>General</c:formatCode>
                <c:ptCount val="30"/>
                <c:pt idx="0">
                  <c:v>26</c:v>
                </c:pt>
                <c:pt idx="1">
                  <c:v>24</c:v>
                </c:pt>
                <c:pt idx="2">
                  <c:v>24</c:v>
                </c:pt>
                <c:pt idx="3">
                  <c:v>22</c:v>
                </c:pt>
                <c:pt idx="4">
                  <c:v>22</c:v>
                </c:pt>
                <c:pt idx="5">
                  <c:v>17</c:v>
                </c:pt>
                <c:pt idx="6">
                  <c:v>17</c:v>
                </c:pt>
                <c:pt idx="7">
                  <c:v>17</c:v>
                </c:pt>
                <c:pt idx="8">
                  <c:v>16</c:v>
                </c:pt>
                <c:pt idx="9">
                  <c:v>16</c:v>
                </c:pt>
                <c:pt idx="10">
                  <c:v>16</c:v>
                </c:pt>
                <c:pt idx="11">
                  <c:v>16</c:v>
                </c:pt>
                <c:pt idx="12">
                  <c:v>15</c:v>
                </c:pt>
                <c:pt idx="13">
                  <c:v>15</c:v>
                </c:pt>
                <c:pt idx="14">
                  <c:v>15</c:v>
                </c:pt>
                <c:pt idx="15">
                  <c:v>14</c:v>
                </c:pt>
                <c:pt idx="16">
                  <c:v>14</c:v>
                </c:pt>
                <c:pt idx="17">
                  <c:v>13</c:v>
                </c:pt>
                <c:pt idx="18">
                  <c:v>13</c:v>
                </c:pt>
                <c:pt idx="19">
                  <c:v>13</c:v>
                </c:pt>
                <c:pt idx="20">
                  <c:v>13</c:v>
                </c:pt>
                <c:pt idx="21">
                  <c:v>12</c:v>
                </c:pt>
                <c:pt idx="22">
                  <c:v>12</c:v>
                </c:pt>
                <c:pt idx="23">
                  <c:v>12</c:v>
                </c:pt>
                <c:pt idx="24">
                  <c:v>12</c:v>
                </c:pt>
                <c:pt idx="25">
                  <c:v>11</c:v>
                </c:pt>
                <c:pt idx="26">
                  <c:v>11</c:v>
                </c:pt>
                <c:pt idx="27">
                  <c:v>10</c:v>
                </c:pt>
                <c:pt idx="28">
                  <c:v>10</c:v>
                </c:pt>
                <c:pt idx="29">
                  <c:v>10</c:v>
                </c:pt>
              </c:numCache>
            </c:numRef>
          </c:val>
          <c:extLst>
            <c:ext xmlns:c16="http://schemas.microsoft.com/office/drawing/2014/chart" uri="{C3380CC4-5D6E-409C-BE32-E72D297353CC}">
              <c16:uniqueId val="{00000000-BD26-4960-B58E-AF1235CC96D1}"/>
            </c:ext>
          </c:extLst>
        </c:ser>
        <c:dLbls>
          <c:dLblPos val="inEnd"/>
          <c:showLegendKey val="0"/>
          <c:showVal val="1"/>
          <c:showCatName val="0"/>
          <c:showSerName val="0"/>
          <c:showPercent val="0"/>
          <c:showBubbleSize val="0"/>
        </c:dLbls>
        <c:gapWidth val="355"/>
        <c:overlap val="-70"/>
        <c:axId val="345655184"/>
        <c:axId val="345651656"/>
      </c:barChart>
      <c:catAx>
        <c:axId val="34565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651656"/>
        <c:crosses val="autoZero"/>
        <c:auto val="1"/>
        <c:lblAlgn val="ctr"/>
        <c:lblOffset val="100"/>
        <c:noMultiLvlLbl val="0"/>
      </c:catAx>
      <c:valAx>
        <c:axId val="345651656"/>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5655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Analysis</a:t>
            </a:r>
            <a:r>
              <a:rPr lang="en-IN" baseline="0"/>
              <a:t> of starting alphabet of restaurant names</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Names!$G$1</c:f>
              <c:strCache>
                <c:ptCount val="1"/>
                <c:pt idx="0">
                  <c:v>No of Restaurants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Names!$E$2:$E$28</c:f>
              <c:strCache>
                <c:ptCount val="27"/>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Others</c:v>
                </c:pt>
                <c:pt idx="16">
                  <c:v>P</c:v>
                </c:pt>
                <c:pt idx="17">
                  <c:v>Q</c:v>
                </c:pt>
                <c:pt idx="18">
                  <c:v>R</c:v>
                </c:pt>
                <c:pt idx="19">
                  <c:v>S</c:v>
                </c:pt>
                <c:pt idx="20">
                  <c:v>T</c:v>
                </c:pt>
                <c:pt idx="21">
                  <c:v>U</c:v>
                </c:pt>
                <c:pt idx="22">
                  <c:v>V</c:v>
                </c:pt>
                <c:pt idx="23">
                  <c:v>W</c:v>
                </c:pt>
                <c:pt idx="24">
                  <c:v>X</c:v>
                </c:pt>
                <c:pt idx="25">
                  <c:v>Y</c:v>
                </c:pt>
                <c:pt idx="26">
                  <c:v>Z</c:v>
                </c:pt>
              </c:strCache>
            </c:strRef>
          </c:cat>
          <c:val>
            <c:numRef>
              <c:f>Names!$G$2:$G$28</c:f>
              <c:numCache>
                <c:formatCode>General</c:formatCode>
                <c:ptCount val="27"/>
                <c:pt idx="0">
                  <c:v>158</c:v>
                </c:pt>
                <c:pt idx="1">
                  <c:v>250</c:v>
                </c:pt>
                <c:pt idx="2">
                  <c:v>269</c:v>
                </c:pt>
                <c:pt idx="3">
                  <c:v>124</c:v>
                </c:pt>
                <c:pt idx="4">
                  <c:v>48</c:v>
                </c:pt>
                <c:pt idx="5">
                  <c:v>108</c:v>
                </c:pt>
                <c:pt idx="6">
                  <c:v>77</c:v>
                </c:pt>
                <c:pt idx="7">
                  <c:v>128</c:v>
                </c:pt>
                <c:pt idx="8">
                  <c:v>53</c:v>
                </c:pt>
                <c:pt idx="9">
                  <c:v>41</c:v>
                </c:pt>
                <c:pt idx="10">
                  <c:v>153</c:v>
                </c:pt>
                <c:pt idx="11">
                  <c:v>78</c:v>
                </c:pt>
                <c:pt idx="12">
                  <c:v>210</c:v>
                </c:pt>
                <c:pt idx="13">
                  <c:v>115</c:v>
                </c:pt>
                <c:pt idx="14">
                  <c:v>48</c:v>
                </c:pt>
                <c:pt idx="15">
                  <c:v>40</c:v>
                </c:pt>
                <c:pt idx="16">
                  <c:v>146</c:v>
                </c:pt>
                <c:pt idx="17">
                  <c:v>5</c:v>
                </c:pt>
                <c:pt idx="18">
                  <c:v>112</c:v>
                </c:pt>
                <c:pt idx="19">
                  <c:v>320</c:v>
                </c:pt>
                <c:pt idx="20">
                  <c:v>334</c:v>
                </c:pt>
                <c:pt idx="21">
                  <c:v>33</c:v>
                </c:pt>
                <c:pt idx="22">
                  <c:v>41</c:v>
                </c:pt>
                <c:pt idx="23">
                  <c:v>50</c:v>
                </c:pt>
                <c:pt idx="24">
                  <c:v>6</c:v>
                </c:pt>
                <c:pt idx="25">
                  <c:v>13</c:v>
                </c:pt>
                <c:pt idx="26">
                  <c:v>26</c:v>
                </c:pt>
              </c:numCache>
            </c:numRef>
          </c:val>
          <c:extLst>
            <c:ext xmlns:c16="http://schemas.microsoft.com/office/drawing/2014/chart" uri="{C3380CC4-5D6E-409C-BE32-E72D297353CC}">
              <c16:uniqueId val="{00000000-538E-49A7-9675-C4323D8ED335}"/>
            </c:ext>
          </c:extLst>
        </c:ser>
        <c:dLbls>
          <c:showLegendKey val="0"/>
          <c:showVal val="0"/>
          <c:showCatName val="0"/>
          <c:showSerName val="0"/>
          <c:showPercent val="0"/>
          <c:showBubbleSize val="0"/>
        </c:dLbls>
        <c:gapWidth val="219"/>
        <c:axId val="345655968"/>
        <c:axId val="345657144"/>
      </c:barChart>
      <c:lineChart>
        <c:grouping val="stacked"/>
        <c:varyColors val="0"/>
        <c:ser>
          <c:idx val="0"/>
          <c:order val="0"/>
          <c:tx>
            <c:strRef>
              <c:f>Names!$F$1</c:f>
              <c:strCache>
                <c:ptCount val="1"/>
                <c:pt idx="0">
                  <c:v>Rating</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Names!$E$2:$E$28</c:f>
              <c:strCache>
                <c:ptCount val="27"/>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Others</c:v>
                </c:pt>
                <c:pt idx="16">
                  <c:v>P</c:v>
                </c:pt>
                <c:pt idx="17">
                  <c:v>Q</c:v>
                </c:pt>
                <c:pt idx="18">
                  <c:v>R</c:v>
                </c:pt>
                <c:pt idx="19">
                  <c:v>S</c:v>
                </c:pt>
                <c:pt idx="20">
                  <c:v>T</c:v>
                </c:pt>
                <c:pt idx="21">
                  <c:v>U</c:v>
                </c:pt>
                <c:pt idx="22">
                  <c:v>V</c:v>
                </c:pt>
                <c:pt idx="23">
                  <c:v>W</c:v>
                </c:pt>
                <c:pt idx="24">
                  <c:v>X</c:v>
                </c:pt>
                <c:pt idx="25">
                  <c:v>Y</c:v>
                </c:pt>
                <c:pt idx="26">
                  <c:v>Z</c:v>
                </c:pt>
              </c:strCache>
            </c:strRef>
          </c:cat>
          <c:val>
            <c:numRef>
              <c:f>Names!$F$2:$F$28</c:f>
              <c:numCache>
                <c:formatCode>General</c:formatCode>
                <c:ptCount val="27"/>
                <c:pt idx="0">
                  <c:v>3.8227231514968829</c:v>
                </c:pt>
                <c:pt idx="1">
                  <c:v>3.90340772273822</c:v>
                </c:pt>
                <c:pt idx="2">
                  <c:v>3.8628575870646769</c:v>
                </c:pt>
                <c:pt idx="3">
                  <c:v>3.8088729066777853</c:v>
                </c:pt>
                <c:pt idx="4">
                  <c:v>3.9215711805555551</c:v>
                </c:pt>
                <c:pt idx="5">
                  <c:v>3.7898362748362766</c:v>
                </c:pt>
                <c:pt idx="6">
                  <c:v>3.7803030303030307</c:v>
                </c:pt>
                <c:pt idx="7">
                  <c:v>3.8772135416666655</c:v>
                </c:pt>
                <c:pt idx="8">
                  <c:v>3.7741681929181943</c:v>
                </c:pt>
                <c:pt idx="9">
                  <c:v>3.8849593495934958</c:v>
                </c:pt>
                <c:pt idx="10">
                  <c:v>3.8171801225090687</c:v>
                </c:pt>
                <c:pt idx="11">
                  <c:v>3.9055988455988468</c:v>
                </c:pt>
                <c:pt idx="12">
                  <c:v>3.8583083213083214</c:v>
                </c:pt>
                <c:pt idx="13">
                  <c:v>3.6845845624385447</c:v>
                </c:pt>
                <c:pt idx="14">
                  <c:v>3.8884672619047613</c:v>
                </c:pt>
                <c:pt idx="15">
                  <c:v>3.9136752136752149</c:v>
                </c:pt>
                <c:pt idx="16">
                  <c:v>3.816251358991086</c:v>
                </c:pt>
                <c:pt idx="17">
                  <c:v>4.1399999999999997</c:v>
                </c:pt>
                <c:pt idx="18">
                  <c:v>3.848288690476191</c:v>
                </c:pt>
                <c:pt idx="19">
                  <c:v>3.8676888989034066</c:v>
                </c:pt>
                <c:pt idx="20">
                  <c:v>3.9245911130409588</c:v>
                </c:pt>
                <c:pt idx="21">
                  <c:v>3.6823232323232333</c:v>
                </c:pt>
                <c:pt idx="22">
                  <c:v>3.7734320557491303</c:v>
                </c:pt>
                <c:pt idx="23">
                  <c:v>3.7886212121212117</c:v>
                </c:pt>
                <c:pt idx="24">
                  <c:v>4.0912698412698409</c:v>
                </c:pt>
                <c:pt idx="25">
                  <c:v>3.8384615384615381</c:v>
                </c:pt>
                <c:pt idx="26">
                  <c:v>3.8774358974358965</c:v>
                </c:pt>
              </c:numCache>
            </c:numRef>
          </c:val>
          <c:smooth val="0"/>
          <c:extLst>
            <c:ext xmlns:c16="http://schemas.microsoft.com/office/drawing/2014/chart" uri="{C3380CC4-5D6E-409C-BE32-E72D297353CC}">
              <c16:uniqueId val="{00000001-538E-49A7-9675-C4323D8ED335}"/>
            </c:ext>
          </c:extLst>
        </c:ser>
        <c:dLbls>
          <c:showLegendKey val="0"/>
          <c:showVal val="0"/>
          <c:showCatName val="0"/>
          <c:showSerName val="0"/>
          <c:showPercent val="0"/>
          <c:showBubbleSize val="0"/>
        </c:dLbls>
        <c:marker val="1"/>
        <c:smooth val="0"/>
        <c:axId val="345652440"/>
        <c:axId val="345652048"/>
      </c:lineChart>
      <c:catAx>
        <c:axId val="3456559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45657144"/>
        <c:crosses val="autoZero"/>
        <c:auto val="1"/>
        <c:lblAlgn val="ctr"/>
        <c:lblOffset val="100"/>
        <c:noMultiLvlLbl val="0"/>
      </c:catAx>
      <c:valAx>
        <c:axId val="34565714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45655968"/>
        <c:crosses val="autoZero"/>
        <c:crossBetween val="between"/>
      </c:valAx>
      <c:valAx>
        <c:axId val="34565204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45652440"/>
        <c:crosses val="max"/>
        <c:crossBetween val="between"/>
      </c:valAx>
      <c:catAx>
        <c:axId val="345652440"/>
        <c:scaling>
          <c:orientation val="minMax"/>
        </c:scaling>
        <c:delete val="1"/>
        <c:axPos val="b"/>
        <c:numFmt formatCode="General" sourceLinked="1"/>
        <c:majorTickMark val="none"/>
        <c:minorTickMark val="none"/>
        <c:tickLblPos val="nextTo"/>
        <c:crossAx val="3456520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400" dirty="0"/>
              <a:t>Online Order Acceptance</a:t>
            </a:r>
          </a:p>
        </c:rich>
      </c:tx>
      <c:layout>
        <c:manualLayout>
          <c:xMode val="edge"/>
          <c:yMode val="edge"/>
          <c:x val="0.19289407695666896"/>
          <c:y val="1.8578904020211506E-2"/>
        </c:manualLayout>
      </c:layout>
      <c:overlay val="0"/>
      <c:spPr>
        <a:noFill/>
        <a:ln>
          <a:noFill/>
        </a:ln>
        <a:effectLst/>
      </c:spPr>
      <c:txPr>
        <a:bodyPr rot="0" spcFirstLastPara="1" vertOverflow="ellipsis" vert="horz" wrap="square" anchor="ctr" anchorCtr="1"/>
        <a:lstStyle/>
        <a:p>
          <a:pPr algn="ct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'Online Order'!$C$1</c:f>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D45-4916-BC45-ABFEB2DD4D3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D45-4916-BC45-ABFEB2DD4D3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'Online Order'!$A$2:$A$3</c:f>
              <c:strCache>
                <c:ptCount val="2"/>
                <c:pt idx="0">
                  <c:v>No</c:v>
                </c:pt>
                <c:pt idx="1">
                  <c:v>Yes</c:v>
                </c:pt>
              </c:strCache>
            </c:strRef>
          </c:cat>
          <c:val>
            <c:numRef>
              <c:f>'Online Order'!$C$2:$C$3</c:f>
              <c:numCache>
                <c:formatCode>0.0%</c:formatCode>
                <c:ptCount val="2"/>
                <c:pt idx="0">
                  <c:v>0.31565480344266106</c:v>
                </c:pt>
                <c:pt idx="1">
                  <c:v>0.68434519655733894</c:v>
                </c:pt>
              </c:numCache>
            </c:numRef>
          </c:val>
          <c:extLst>
            <c:ext xmlns:c16="http://schemas.microsoft.com/office/drawing/2014/chart" uri="{C3380CC4-5D6E-409C-BE32-E72D297353CC}">
              <c16:uniqueId val="{00000004-FD45-4916-BC45-ABFEB2DD4D3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2400"/>
              <a:t>Table</a:t>
            </a:r>
            <a:r>
              <a:rPr lang="en-IN" sz="2400" baseline="0"/>
              <a:t> Booking Acceptance</a:t>
            </a:r>
            <a:endParaRPr lang="en-IN" sz="2400"/>
          </a:p>
        </c:rich>
      </c:tx>
      <c:overlay val="0"/>
      <c:spPr>
        <a:noFill/>
        <a:ln>
          <a:noFill/>
        </a:ln>
        <a:effectLst/>
      </c:spPr>
      <c:txPr>
        <a:bodyPr rot="0" spcFirstLastPara="1" vertOverflow="ellipsis" vert="horz" wrap="square" anchor="ctr" anchorCtr="1"/>
        <a:lstStyle/>
        <a:p>
          <a:pP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'Book Table'!$D$1</c:f>
              <c:strCache>
                <c:ptCount val="1"/>
                <c:pt idx="0">
                  <c:v>%</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DDED-4099-B580-B03A3FA4F27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DDED-4099-B580-B03A3FA4F271}"/>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'Book Table'!$A$2:$A$3</c:f>
              <c:strCache>
                <c:ptCount val="2"/>
                <c:pt idx="0">
                  <c:v>No</c:v>
                </c:pt>
                <c:pt idx="1">
                  <c:v>Yes</c:v>
                </c:pt>
              </c:strCache>
            </c:strRef>
          </c:cat>
          <c:val>
            <c:numRef>
              <c:f>'Book Table'!$D$2:$D$3</c:f>
              <c:numCache>
                <c:formatCode>0.0%</c:formatCode>
                <c:ptCount val="2"/>
                <c:pt idx="0">
                  <c:v>0.809025354733659</c:v>
                </c:pt>
                <c:pt idx="1">
                  <c:v>0.190974645266341</c:v>
                </c:pt>
              </c:numCache>
            </c:numRef>
          </c:val>
          <c:extLst>
            <c:ext xmlns:c16="http://schemas.microsoft.com/office/drawing/2014/chart" uri="{C3380CC4-5D6E-409C-BE32-E72D297353CC}">
              <c16:uniqueId val="{00000004-DDED-4099-B580-B03A3FA4F27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2000"/>
              <a:t>Comparison of Online Ordering and Table Booking</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'On and BT'!$H$12</c:f>
              <c:strCache>
                <c:ptCount val="1"/>
                <c:pt idx="0">
                  <c:v>Online Orders Not Accepted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'On and BT'!$I$11:$J$11</c:f>
              <c:strCache>
                <c:ptCount val="2"/>
                <c:pt idx="0">
                  <c:v>Table Booking Not Accepted</c:v>
                </c:pt>
                <c:pt idx="1">
                  <c:v>Table Booking Accepted</c:v>
                </c:pt>
              </c:strCache>
            </c:strRef>
          </c:cat>
          <c:val>
            <c:numRef>
              <c:f>'On and BT'!$I$12:$J$12</c:f>
              <c:numCache>
                <c:formatCode>General</c:formatCode>
                <c:ptCount val="2"/>
                <c:pt idx="0">
                  <c:v>3.7730688935282024</c:v>
                </c:pt>
                <c:pt idx="1">
                  <c:v>4.1514285714285775</c:v>
                </c:pt>
              </c:numCache>
            </c:numRef>
          </c:val>
          <c:extLst>
            <c:ext xmlns:c16="http://schemas.microsoft.com/office/drawing/2014/chart" uri="{C3380CC4-5D6E-409C-BE32-E72D297353CC}">
              <c16:uniqueId val="{00000000-E525-4CAB-8EAD-1538F9FB78D0}"/>
            </c:ext>
          </c:extLst>
        </c:ser>
        <c:ser>
          <c:idx val="1"/>
          <c:order val="1"/>
          <c:tx>
            <c:strRef>
              <c:f>'On and BT'!$H$13</c:f>
              <c:strCache>
                <c:ptCount val="1"/>
                <c:pt idx="0">
                  <c:v>Online Orders Accepted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'On and BT'!$I$11:$J$11</c:f>
              <c:strCache>
                <c:ptCount val="2"/>
                <c:pt idx="0">
                  <c:v>Table Booking Not Accepted</c:v>
                </c:pt>
                <c:pt idx="1">
                  <c:v>Table Booking Accepted</c:v>
                </c:pt>
              </c:strCache>
            </c:strRef>
          </c:cat>
          <c:val>
            <c:numRef>
              <c:f>'On and BT'!$I$13:$J$13</c:f>
              <c:numCache>
                <c:formatCode>General</c:formatCode>
                <c:ptCount val="2"/>
                <c:pt idx="0">
                  <c:v>3.7804868316041231</c:v>
                </c:pt>
                <c:pt idx="1">
                  <c:v>4.0824644549763214</c:v>
                </c:pt>
              </c:numCache>
            </c:numRef>
          </c:val>
          <c:extLst>
            <c:ext xmlns:c16="http://schemas.microsoft.com/office/drawing/2014/chart" uri="{C3380CC4-5D6E-409C-BE32-E72D297353CC}">
              <c16:uniqueId val="{00000001-E525-4CAB-8EAD-1538F9FB78D0}"/>
            </c:ext>
          </c:extLst>
        </c:ser>
        <c:dLbls>
          <c:showLegendKey val="0"/>
          <c:showVal val="0"/>
          <c:showCatName val="0"/>
          <c:showSerName val="0"/>
          <c:showPercent val="0"/>
          <c:showBubbleSize val="0"/>
        </c:dLbls>
        <c:gapWidth val="100"/>
        <c:overlap val="-24"/>
        <c:axId val="348224120"/>
        <c:axId val="348224904"/>
      </c:barChart>
      <c:catAx>
        <c:axId val="34822412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crossAx val="348224904"/>
        <c:crosses val="autoZero"/>
        <c:auto val="1"/>
        <c:lblAlgn val="ctr"/>
        <c:lblOffset val="100"/>
        <c:noMultiLvlLbl val="0"/>
      </c:catAx>
      <c:valAx>
        <c:axId val="34822490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crossAx val="348224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2000"/>
              <a:t>Comparison of Online Ordering and Table Booking</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'On and BT'!$H$12</c:f>
              <c:strCache>
                <c:ptCount val="1"/>
                <c:pt idx="0">
                  <c:v>Online Orders Not Accepted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'On and BT'!$I$11:$J$11</c:f>
              <c:strCache>
                <c:ptCount val="2"/>
                <c:pt idx="0">
                  <c:v>Table Booking Not Accepted</c:v>
                </c:pt>
                <c:pt idx="1">
                  <c:v>Table Booking Accepted</c:v>
                </c:pt>
              </c:strCache>
            </c:strRef>
          </c:cat>
          <c:val>
            <c:numRef>
              <c:f>'On and BT'!$I$12:$J$12</c:f>
              <c:numCache>
                <c:formatCode>General</c:formatCode>
                <c:ptCount val="2"/>
                <c:pt idx="0">
                  <c:v>3.7730688935282024</c:v>
                </c:pt>
                <c:pt idx="1">
                  <c:v>4.1514285714285775</c:v>
                </c:pt>
              </c:numCache>
            </c:numRef>
          </c:val>
          <c:extLst>
            <c:ext xmlns:c16="http://schemas.microsoft.com/office/drawing/2014/chart" uri="{C3380CC4-5D6E-409C-BE32-E72D297353CC}">
              <c16:uniqueId val="{00000000-E525-4CAB-8EAD-1538F9FB78D0}"/>
            </c:ext>
          </c:extLst>
        </c:ser>
        <c:ser>
          <c:idx val="1"/>
          <c:order val="1"/>
          <c:tx>
            <c:strRef>
              <c:f>'On and BT'!$H$13</c:f>
              <c:strCache>
                <c:ptCount val="1"/>
                <c:pt idx="0">
                  <c:v>Online Orders Accepted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'On and BT'!$I$11:$J$11</c:f>
              <c:strCache>
                <c:ptCount val="2"/>
                <c:pt idx="0">
                  <c:v>Table Booking Not Accepted</c:v>
                </c:pt>
                <c:pt idx="1">
                  <c:v>Table Booking Accepted</c:v>
                </c:pt>
              </c:strCache>
            </c:strRef>
          </c:cat>
          <c:val>
            <c:numRef>
              <c:f>'On and BT'!$I$13:$J$13</c:f>
              <c:numCache>
                <c:formatCode>General</c:formatCode>
                <c:ptCount val="2"/>
                <c:pt idx="0">
                  <c:v>3.7804868316041231</c:v>
                </c:pt>
                <c:pt idx="1">
                  <c:v>4.0824644549763214</c:v>
                </c:pt>
              </c:numCache>
            </c:numRef>
          </c:val>
          <c:extLst>
            <c:ext xmlns:c16="http://schemas.microsoft.com/office/drawing/2014/chart" uri="{C3380CC4-5D6E-409C-BE32-E72D297353CC}">
              <c16:uniqueId val="{00000001-E525-4CAB-8EAD-1538F9FB78D0}"/>
            </c:ext>
          </c:extLst>
        </c:ser>
        <c:dLbls>
          <c:showLegendKey val="0"/>
          <c:showVal val="0"/>
          <c:showCatName val="0"/>
          <c:showSerName val="0"/>
          <c:showPercent val="0"/>
          <c:showBubbleSize val="0"/>
        </c:dLbls>
        <c:gapWidth val="100"/>
        <c:overlap val="-24"/>
        <c:axId val="348781984"/>
        <c:axId val="348782768"/>
      </c:barChart>
      <c:catAx>
        <c:axId val="34878198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crossAx val="348782768"/>
        <c:crosses val="autoZero"/>
        <c:auto val="1"/>
        <c:lblAlgn val="ctr"/>
        <c:lblOffset val="100"/>
        <c:noMultiLvlLbl val="0"/>
      </c:catAx>
      <c:valAx>
        <c:axId val="3487827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crossAx val="348781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2400" dirty="0"/>
              <a:t>Analysis of Ratings</a:t>
            </a:r>
          </a:p>
        </c:rich>
      </c:tx>
      <c:overlay val="0"/>
      <c:spPr>
        <a:noFill/>
        <a:ln>
          <a:noFill/>
        </a:ln>
        <a:effectLst/>
      </c:spPr>
      <c:txPr>
        <a:bodyPr rot="0" spcFirstLastPara="1" vertOverflow="ellipsis" vert="horz" wrap="square" anchor="ctr" anchorCtr="1"/>
        <a:lstStyle/>
        <a:p>
          <a:pPr>
            <a:defRPr sz="2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Rating!$G$1</c:f>
              <c:strCache>
                <c:ptCount val="1"/>
                <c:pt idx="0">
                  <c:v>Rating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Rating!$F$2:$F$6</c:f>
              <c:strCache>
                <c:ptCount val="5"/>
                <c:pt idx="0">
                  <c:v>Not Recommended</c:v>
                </c:pt>
                <c:pt idx="1">
                  <c:v>Below Average</c:v>
                </c:pt>
                <c:pt idx="2">
                  <c:v>Average</c:v>
                </c:pt>
                <c:pt idx="3">
                  <c:v>Recommended</c:v>
                </c:pt>
                <c:pt idx="4">
                  <c:v>Highly Recommended</c:v>
                </c:pt>
              </c:strCache>
            </c:strRef>
          </c:cat>
          <c:val>
            <c:numRef>
              <c:f>Rating!$G$2:$G$6</c:f>
              <c:numCache>
                <c:formatCode>General</c:formatCode>
                <c:ptCount val="5"/>
                <c:pt idx="0">
                  <c:v>266</c:v>
                </c:pt>
                <c:pt idx="1">
                  <c:v>321</c:v>
                </c:pt>
                <c:pt idx="2">
                  <c:v>2830</c:v>
                </c:pt>
                <c:pt idx="3">
                  <c:v>695</c:v>
                </c:pt>
                <c:pt idx="4">
                  <c:v>159</c:v>
                </c:pt>
              </c:numCache>
            </c:numRef>
          </c:val>
          <c:extLst>
            <c:ext xmlns:c16="http://schemas.microsoft.com/office/drawing/2014/chart" uri="{C3380CC4-5D6E-409C-BE32-E72D297353CC}">
              <c16:uniqueId val="{00000000-9EBE-44A1-BF36-0C9A9B01985E}"/>
            </c:ext>
          </c:extLst>
        </c:ser>
        <c:dLbls>
          <c:showLegendKey val="0"/>
          <c:showVal val="0"/>
          <c:showCatName val="0"/>
          <c:showSerName val="0"/>
          <c:showPercent val="0"/>
          <c:showBubbleSize val="0"/>
        </c:dLbls>
        <c:gapWidth val="219"/>
        <c:overlap val="-27"/>
        <c:axId val="348921976"/>
        <c:axId val="348927072"/>
      </c:barChart>
      <c:lineChart>
        <c:grouping val="standard"/>
        <c:varyColors val="0"/>
        <c:ser>
          <c:idx val="1"/>
          <c:order val="1"/>
          <c:tx>
            <c:strRef>
              <c:f>Rating!$H$1</c:f>
              <c:strCache>
                <c:ptCount val="1"/>
                <c:pt idx="0">
                  <c:v>%</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Rating!$F$2:$F$6</c:f>
              <c:strCache>
                <c:ptCount val="5"/>
                <c:pt idx="0">
                  <c:v>Not Recommended</c:v>
                </c:pt>
                <c:pt idx="1">
                  <c:v>Below Average</c:v>
                </c:pt>
                <c:pt idx="2">
                  <c:v>Average</c:v>
                </c:pt>
                <c:pt idx="3">
                  <c:v>Recommended</c:v>
                </c:pt>
                <c:pt idx="4">
                  <c:v>Highly Recommended</c:v>
                </c:pt>
              </c:strCache>
            </c:strRef>
          </c:cat>
          <c:val>
            <c:numRef>
              <c:f>Rating!$H$2:$H$6</c:f>
              <c:numCache>
                <c:formatCode>0%</c:formatCode>
                <c:ptCount val="5"/>
                <c:pt idx="0">
                  <c:v>6.228049637087333E-2</c:v>
                </c:pt>
                <c:pt idx="1">
                  <c:v>7.5158042612971196E-2</c:v>
                </c:pt>
                <c:pt idx="2">
                  <c:v>0.66260828845703579</c:v>
                </c:pt>
                <c:pt idx="3">
                  <c:v>0.16272535705923671</c:v>
                </c:pt>
                <c:pt idx="4">
                  <c:v>3.7227815499882931E-2</c:v>
                </c:pt>
              </c:numCache>
            </c:numRef>
          </c:val>
          <c:smooth val="0"/>
          <c:extLst>
            <c:ext xmlns:c16="http://schemas.microsoft.com/office/drawing/2014/chart" uri="{C3380CC4-5D6E-409C-BE32-E72D297353CC}">
              <c16:uniqueId val="{00000001-9EBE-44A1-BF36-0C9A9B01985E}"/>
            </c:ext>
          </c:extLst>
        </c:ser>
        <c:dLbls>
          <c:showLegendKey val="0"/>
          <c:showVal val="0"/>
          <c:showCatName val="0"/>
          <c:showSerName val="0"/>
          <c:showPercent val="0"/>
          <c:showBubbleSize val="0"/>
        </c:dLbls>
        <c:marker val="1"/>
        <c:smooth val="0"/>
        <c:axId val="348928248"/>
        <c:axId val="348923152"/>
      </c:lineChart>
      <c:catAx>
        <c:axId val="34892197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crossAx val="348927072"/>
        <c:crosses val="autoZero"/>
        <c:auto val="1"/>
        <c:lblAlgn val="ctr"/>
        <c:lblOffset val="100"/>
        <c:noMultiLvlLbl val="0"/>
      </c:catAx>
      <c:valAx>
        <c:axId val="34892707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crossAx val="348921976"/>
        <c:crosses val="autoZero"/>
        <c:crossBetween val="between"/>
      </c:valAx>
      <c:valAx>
        <c:axId val="348923152"/>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crossAx val="348928248"/>
        <c:crosses val="max"/>
        <c:crossBetween val="between"/>
      </c:valAx>
      <c:catAx>
        <c:axId val="348928248"/>
        <c:scaling>
          <c:orientation val="minMax"/>
        </c:scaling>
        <c:delete val="1"/>
        <c:axPos val="b"/>
        <c:numFmt formatCode="General" sourceLinked="1"/>
        <c:majorTickMark val="none"/>
        <c:minorTickMark val="none"/>
        <c:tickLblPos val="nextTo"/>
        <c:crossAx val="34892315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Areas with high % of Top Restaurants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'Location rates'!$A$3</c:f>
              <c:strCache>
                <c:ptCount val="1"/>
                <c:pt idx="0">
                  <c:v>Lavelle Road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rates'!$J$2</c:f>
              <c:strCache>
                <c:ptCount val="1"/>
                <c:pt idx="0">
                  <c:v>Above avg</c:v>
                </c:pt>
              </c:strCache>
            </c:strRef>
          </c:cat>
          <c:val>
            <c:numRef>
              <c:f>'Location rates'!$J$3</c:f>
              <c:numCache>
                <c:formatCode>0%</c:formatCode>
                <c:ptCount val="1"/>
                <c:pt idx="0">
                  <c:v>0.61363636363636365</c:v>
                </c:pt>
              </c:numCache>
            </c:numRef>
          </c:val>
          <c:extLst>
            <c:ext xmlns:c16="http://schemas.microsoft.com/office/drawing/2014/chart" uri="{C3380CC4-5D6E-409C-BE32-E72D297353CC}">
              <c16:uniqueId val="{00000000-4EB2-4E8C-A285-E928D293A1C5}"/>
            </c:ext>
          </c:extLst>
        </c:ser>
        <c:ser>
          <c:idx val="1"/>
          <c:order val="1"/>
          <c:tx>
            <c:strRef>
              <c:f>'Location rates'!$A$4</c:f>
              <c:strCache>
                <c:ptCount val="1"/>
                <c:pt idx="0">
                  <c:v>St. Marks Road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rates'!$J$2</c:f>
              <c:strCache>
                <c:ptCount val="1"/>
                <c:pt idx="0">
                  <c:v>Above avg</c:v>
                </c:pt>
              </c:strCache>
            </c:strRef>
          </c:cat>
          <c:val>
            <c:numRef>
              <c:f>'Location rates'!$J$4</c:f>
              <c:numCache>
                <c:formatCode>0%</c:formatCode>
                <c:ptCount val="1"/>
                <c:pt idx="0">
                  <c:v>0.4642857142857143</c:v>
                </c:pt>
              </c:numCache>
            </c:numRef>
          </c:val>
          <c:extLst>
            <c:ext xmlns:c16="http://schemas.microsoft.com/office/drawing/2014/chart" uri="{C3380CC4-5D6E-409C-BE32-E72D297353CC}">
              <c16:uniqueId val="{00000001-4EB2-4E8C-A285-E928D293A1C5}"/>
            </c:ext>
          </c:extLst>
        </c:ser>
        <c:ser>
          <c:idx val="2"/>
          <c:order val="2"/>
          <c:tx>
            <c:strRef>
              <c:f>'Location rates'!$A$5</c:f>
              <c:strCache>
                <c:ptCount val="1"/>
                <c:pt idx="0">
                  <c:v>Koramangala 5th Block</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rates'!$J$2</c:f>
              <c:strCache>
                <c:ptCount val="1"/>
                <c:pt idx="0">
                  <c:v>Above avg</c:v>
                </c:pt>
              </c:strCache>
            </c:strRef>
          </c:cat>
          <c:val>
            <c:numRef>
              <c:f>'Location rates'!$J$5</c:f>
              <c:numCache>
                <c:formatCode>0%</c:formatCode>
                <c:ptCount val="1"/>
                <c:pt idx="0">
                  <c:v>0.44705882352941179</c:v>
                </c:pt>
              </c:numCache>
            </c:numRef>
          </c:val>
          <c:extLst>
            <c:ext xmlns:c16="http://schemas.microsoft.com/office/drawing/2014/chart" uri="{C3380CC4-5D6E-409C-BE32-E72D297353CC}">
              <c16:uniqueId val="{00000002-4EB2-4E8C-A285-E928D293A1C5}"/>
            </c:ext>
          </c:extLst>
        </c:ser>
        <c:ser>
          <c:idx val="3"/>
          <c:order val="3"/>
          <c:tx>
            <c:strRef>
              <c:f>'Location rates'!$A$6</c:f>
              <c:strCache>
                <c:ptCount val="1"/>
                <c:pt idx="0">
                  <c:v>Richmond Road</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rates'!$J$2</c:f>
              <c:strCache>
                <c:ptCount val="1"/>
                <c:pt idx="0">
                  <c:v>Above avg</c:v>
                </c:pt>
              </c:strCache>
            </c:strRef>
          </c:cat>
          <c:val>
            <c:numRef>
              <c:f>'Location rates'!$J$6</c:f>
              <c:numCache>
                <c:formatCode>0%</c:formatCode>
                <c:ptCount val="1"/>
                <c:pt idx="0">
                  <c:v>0.41666666666666669</c:v>
                </c:pt>
              </c:numCache>
            </c:numRef>
          </c:val>
          <c:extLst>
            <c:ext xmlns:c16="http://schemas.microsoft.com/office/drawing/2014/chart" uri="{C3380CC4-5D6E-409C-BE32-E72D297353CC}">
              <c16:uniqueId val="{00000003-4EB2-4E8C-A285-E928D293A1C5}"/>
            </c:ext>
          </c:extLst>
        </c:ser>
        <c:ser>
          <c:idx val="4"/>
          <c:order val="4"/>
          <c:tx>
            <c:strRef>
              <c:f>'Location rates'!$A$7</c:f>
              <c:strCache>
                <c:ptCount val="1"/>
                <c:pt idx="0">
                  <c:v>Residency Road</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rates'!$J$2</c:f>
              <c:strCache>
                <c:ptCount val="1"/>
                <c:pt idx="0">
                  <c:v>Above avg</c:v>
                </c:pt>
              </c:strCache>
            </c:strRef>
          </c:cat>
          <c:val>
            <c:numRef>
              <c:f>'Location rates'!$J$7</c:f>
              <c:numCache>
                <c:formatCode>0%</c:formatCode>
                <c:ptCount val="1"/>
                <c:pt idx="0">
                  <c:v>0.375</c:v>
                </c:pt>
              </c:numCache>
            </c:numRef>
          </c:val>
          <c:extLst>
            <c:ext xmlns:c16="http://schemas.microsoft.com/office/drawing/2014/chart" uri="{C3380CC4-5D6E-409C-BE32-E72D297353CC}">
              <c16:uniqueId val="{00000004-4EB2-4E8C-A285-E928D293A1C5}"/>
            </c:ext>
          </c:extLst>
        </c:ser>
        <c:ser>
          <c:idx val="5"/>
          <c:order val="5"/>
          <c:tx>
            <c:strRef>
              <c:f>'Location rates'!$A$8</c:f>
              <c:strCache>
                <c:ptCount val="1"/>
                <c:pt idx="0">
                  <c:v>Koramangala 4th Block</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rates'!$J$2</c:f>
              <c:strCache>
                <c:ptCount val="1"/>
                <c:pt idx="0">
                  <c:v>Above avg</c:v>
                </c:pt>
              </c:strCache>
            </c:strRef>
          </c:cat>
          <c:val>
            <c:numRef>
              <c:f>'Location rates'!$J$8</c:f>
              <c:numCache>
                <c:formatCode>0%</c:formatCode>
                <c:ptCount val="1"/>
                <c:pt idx="0">
                  <c:v>0.34722222222222221</c:v>
                </c:pt>
              </c:numCache>
            </c:numRef>
          </c:val>
          <c:extLst>
            <c:ext xmlns:c16="http://schemas.microsoft.com/office/drawing/2014/chart" uri="{C3380CC4-5D6E-409C-BE32-E72D297353CC}">
              <c16:uniqueId val="{00000005-4EB2-4E8C-A285-E928D293A1C5}"/>
            </c:ext>
          </c:extLst>
        </c:ser>
        <c:ser>
          <c:idx val="6"/>
          <c:order val="6"/>
          <c:tx>
            <c:strRef>
              <c:f>'Location rates'!$A$9</c:f>
              <c:strCache>
                <c:ptCount val="1"/>
                <c:pt idx="0">
                  <c:v>Ulsoor</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rates'!$J$2</c:f>
              <c:strCache>
                <c:ptCount val="1"/>
                <c:pt idx="0">
                  <c:v>Above avg</c:v>
                </c:pt>
              </c:strCache>
            </c:strRef>
          </c:cat>
          <c:val>
            <c:numRef>
              <c:f>'Location rates'!$J$9</c:f>
              <c:numCache>
                <c:formatCode>0%</c:formatCode>
                <c:ptCount val="1"/>
                <c:pt idx="0">
                  <c:v>0.33333333333333331</c:v>
                </c:pt>
              </c:numCache>
            </c:numRef>
          </c:val>
          <c:extLst>
            <c:ext xmlns:c16="http://schemas.microsoft.com/office/drawing/2014/chart" uri="{C3380CC4-5D6E-409C-BE32-E72D297353CC}">
              <c16:uniqueId val="{00000006-4EB2-4E8C-A285-E928D293A1C5}"/>
            </c:ext>
          </c:extLst>
        </c:ser>
        <c:ser>
          <c:idx val="7"/>
          <c:order val="7"/>
          <c:tx>
            <c:strRef>
              <c:f>'Location rates'!$A$10</c:f>
              <c:strCache>
                <c:ptCount val="1"/>
                <c:pt idx="0">
                  <c:v>Church Street</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rates'!$J$2</c:f>
              <c:strCache>
                <c:ptCount val="1"/>
                <c:pt idx="0">
                  <c:v>Above avg</c:v>
                </c:pt>
              </c:strCache>
            </c:strRef>
          </c:cat>
          <c:val>
            <c:numRef>
              <c:f>'Location rates'!$J$10</c:f>
              <c:numCache>
                <c:formatCode>0%</c:formatCode>
                <c:ptCount val="1"/>
                <c:pt idx="0">
                  <c:v>0.32558139534883723</c:v>
                </c:pt>
              </c:numCache>
            </c:numRef>
          </c:val>
          <c:extLst>
            <c:ext xmlns:c16="http://schemas.microsoft.com/office/drawing/2014/chart" uri="{C3380CC4-5D6E-409C-BE32-E72D297353CC}">
              <c16:uniqueId val="{00000007-4EB2-4E8C-A285-E928D293A1C5}"/>
            </c:ext>
          </c:extLst>
        </c:ser>
        <c:ser>
          <c:idx val="8"/>
          <c:order val="8"/>
          <c:tx>
            <c:strRef>
              <c:f>'Location rates'!$A$11</c:f>
              <c:strCache>
                <c:ptCount val="1"/>
                <c:pt idx="0">
                  <c:v>MG Road</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rates'!$J$2</c:f>
              <c:strCache>
                <c:ptCount val="1"/>
                <c:pt idx="0">
                  <c:v>Above avg</c:v>
                </c:pt>
              </c:strCache>
            </c:strRef>
          </c:cat>
          <c:val>
            <c:numRef>
              <c:f>'Location rates'!$J$11</c:f>
              <c:numCache>
                <c:formatCode>0%</c:formatCode>
                <c:ptCount val="1"/>
                <c:pt idx="0">
                  <c:v>0.31481481481481483</c:v>
                </c:pt>
              </c:numCache>
            </c:numRef>
          </c:val>
          <c:extLst>
            <c:ext xmlns:c16="http://schemas.microsoft.com/office/drawing/2014/chart" uri="{C3380CC4-5D6E-409C-BE32-E72D297353CC}">
              <c16:uniqueId val="{00000008-4EB2-4E8C-A285-E928D293A1C5}"/>
            </c:ext>
          </c:extLst>
        </c:ser>
        <c:ser>
          <c:idx val="9"/>
          <c:order val="9"/>
          <c:tx>
            <c:strRef>
              <c:f>'Location rates'!$A$12</c:f>
              <c:strCache>
                <c:ptCount val="1"/>
                <c:pt idx="0">
                  <c:v>Indiranagar</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'Location rates'!$J$2</c:f>
              <c:strCache>
                <c:ptCount val="1"/>
                <c:pt idx="0">
                  <c:v>Above avg</c:v>
                </c:pt>
              </c:strCache>
            </c:strRef>
          </c:cat>
          <c:val>
            <c:numRef>
              <c:f>'Location rates'!$J$12</c:f>
              <c:numCache>
                <c:formatCode>0%</c:formatCode>
                <c:ptCount val="1"/>
                <c:pt idx="0">
                  <c:v>0.31095406360424027</c:v>
                </c:pt>
              </c:numCache>
            </c:numRef>
          </c:val>
          <c:extLst>
            <c:ext xmlns:c16="http://schemas.microsoft.com/office/drawing/2014/chart" uri="{C3380CC4-5D6E-409C-BE32-E72D297353CC}">
              <c16:uniqueId val="{00000009-4EB2-4E8C-A285-E928D293A1C5}"/>
            </c:ext>
          </c:extLst>
        </c:ser>
        <c:dLbls>
          <c:showLegendKey val="0"/>
          <c:showVal val="0"/>
          <c:showCatName val="0"/>
          <c:showSerName val="0"/>
          <c:showPercent val="0"/>
          <c:showBubbleSize val="0"/>
        </c:dLbls>
        <c:gapWidth val="100"/>
        <c:overlap val="-24"/>
        <c:axId val="348922368"/>
        <c:axId val="348922760"/>
      </c:barChart>
      <c:catAx>
        <c:axId val="3489223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48922760"/>
        <c:crosses val="autoZero"/>
        <c:auto val="1"/>
        <c:lblAlgn val="ctr"/>
        <c:lblOffset val="100"/>
        <c:noMultiLvlLbl val="0"/>
      </c:catAx>
      <c:valAx>
        <c:axId val="34892276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crossAx val="348922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cdr:x>
      <cdr:y>0.44238</cdr:y>
    </cdr:from>
    <cdr:to>
      <cdr:x>1</cdr:x>
      <cdr:y>0.44238</cdr:y>
    </cdr:to>
    <cdr:cxnSp macro="">
      <cdr:nvCxnSpPr>
        <cdr:cNvPr id="3" name="Straight Connector 2">
          <a:extLst xmlns:a="http://schemas.openxmlformats.org/drawingml/2006/main">
            <a:ext uri="{FF2B5EF4-FFF2-40B4-BE49-F238E27FC236}">
              <a16:creationId xmlns:a16="http://schemas.microsoft.com/office/drawing/2014/main" id="{6C28F44F-CD71-4CEF-6C83-A032C669AC2D}"/>
            </a:ext>
          </a:extLst>
        </cdr:cNvPr>
        <cdr:cNvCxnSpPr/>
      </cdr:nvCxnSpPr>
      <cdr:spPr>
        <a:xfrm xmlns:a="http://schemas.openxmlformats.org/drawingml/2006/main">
          <a:off x="0" y="1600201"/>
          <a:ext cx="11833413" cy="0"/>
        </a:xfrm>
        <a:prstGeom xmlns:a="http://schemas.openxmlformats.org/drawingml/2006/main" prst="line">
          <a:avLst/>
        </a:prstGeom>
        <a:ln xmlns:a="http://schemas.openxmlformats.org/drawingml/2006/main" w="38100">
          <a:solidFill>
            <a:srgbClr val="FF0000"/>
          </a:solidFill>
        </a:ln>
      </cdr:spPr>
      <cdr:style>
        <a:lnRef xmlns:a="http://schemas.openxmlformats.org/drawingml/2006/main" idx="3">
          <a:schemeClr val="accent2"/>
        </a:lnRef>
        <a:fillRef xmlns:a="http://schemas.openxmlformats.org/drawingml/2006/main" idx="0">
          <a:schemeClr val="accent2"/>
        </a:fillRef>
        <a:effectRef xmlns:a="http://schemas.openxmlformats.org/drawingml/2006/main" idx="2">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5bb8433b4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5bb8433b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m Slide">
  <p:cSld name="Interim Slide">
    <p:spTree>
      <p:nvGrpSpPr>
        <p:cNvPr id="17" name="Shape 17"/>
        <p:cNvGrpSpPr/>
        <p:nvPr/>
      </p:nvGrpSpPr>
      <p:grpSpPr>
        <a:xfrm>
          <a:off x="0" y="0"/>
          <a:ext cx="0" cy="0"/>
          <a:chOff x="0" y="0"/>
          <a:chExt cx="0" cy="0"/>
        </a:xfrm>
      </p:grpSpPr>
      <p:pic>
        <p:nvPicPr>
          <p:cNvPr descr="A blue rectangle with a white background&#10;&#10;Description automatically generated with low confidence" id="18" name="Google Shape;18;p59"/>
          <p:cNvPicPr preferRelativeResize="0"/>
          <p:nvPr/>
        </p:nvPicPr>
        <p:blipFill rotWithShape="1">
          <a:blip r:embed="rId2">
            <a:alphaModFix/>
          </a:blip>
          <a:srcRect b="0" l="0" r="0" t="0"/>
          <a:stretch/>
        </p:blipFill>
        <p:spPr>
          <a:xfrm>
            <a:off x="0" y="-6872"/>
            <a:ext cx="12192000" cy="6871744"/>
          </a:xfrm>
          <a:prstGeom prst="rect">
            <a:avLst/>
          </a:prstGeom>
          <a:noFill/>
          <a:ln>
            <a:noFill/>
          </a:ln>
        </p:spPr>
      </p:pic>
      <p:sp>
        <p:nvSpPr>
          <p:cNvPr id="19" name="Google Shape;19;p59"/>
          <p:cNvSpPr txBox="1"/>
          <p:nvPr>
            <p:ph idx="10" type="dt"/>
          </p:nvPr>
        </p:nvSpPr>
        <p:spPr>
          <a:xfrm>
            <a:off x="510810" y="591346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9"/>
          <p:cNvSpPr txBox="1"/>
          <p:nvPr>
            <p:ph idx="11" type="ftr"/>
          </p:nvPr>
        </p:nvSpPr>
        <p:spPr>
          <a:xfrm>
            <a:off x="4038600" y="591346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9"/>
          <p:cNvSpPr txBox="1"/>
          <p:nvPr>
            <p:ph type="title"/>
          </p:nvPr>
        </p:nvSpPr>
        <p:spPr>
          <a:xfrm>
            <a:off x="510810" y="2684611"/>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Arial Narrow"/>
              <a:buNone/>
              <a:defRPr b="1" sz="4400">
                <a:solidFill>
                  <a:schemeClr val="lt1"/>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9"/>
          <p:cNvSpPr txBox="1"/>
          <p:nvPr>
            <p:ph idx="12" type="sldNum"/>
          </p:nvPr>
        </p:nvSpPr>
        <p:spPr>
          <a:xfrm>
            <a:off x="9004365" y="591346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grpSp>
        <p:nvGrpSpPr>
          <p:cNvPr id="23" name="Google Shape;23;p59"/>
          <p:cNvGrpSpPr/>
          <p:nvPr/>
        </p:nvGrpSpPr>
        <p:grpSpPr>
          <a:xfrm>
            <a:off x="376730" y="6299850"/>
            <a:ext cx="10528875" cy="434026"/>
            <a:chOff x="376730" y="6299850"/>
            <a:chExt cx="10528875" cy="434026"/>
          </a:xfrm>
        </p:grpSpPr>
        <p:cxnSp>
          <p:nvCxnSpPr>
            <p:cNvPr id="24" name="Google Shape;24;p59"/>
            <p:cNvCxnSpPr/>
            <p:nvPr/>
          </p:nvCxnSpPr>
          <p:spPr>
            <a:xfrm>
              <a:off x="3161712" y="6544331"/>
              <a:ext cx="7528123" cy="0"/>
            </a:xfrm>
            <a:prstGeom prst="straightConnector1">
              <a:avLst/>
            </a:prstGeom>
            <a:noFill/>
            <a:ln cap="flat" cmpd="sng" w="9525">
              <a:solidFill>
                <a:schemeClr val="lt1"/>
              </a:solidFill>
              <a:prstDash val="solid"/>
              <a:miter lim="800000"/>
              <a:headEnd len="sm" w="sm" type="none"/>
              <a:tailEnd len="sm" w="sm" type="none"/>
            </a:ln>
          </p:spPr>
        </p:cxnSp>
        <p:sp>
          <p:nvSpPr>
            <p:cNvPr id="25" name="Google Shape;25;p59"/>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200">
                  <a:solidFill>
                    <a:schemeClr val="lt1"/>
                  </a:solidFill>
                  <a:latin typeface="Calibri"/>
                  <a:ea typeface="Calibri"/>
                  <a:cs typeface="Calibri"/>
                  <a:sym typeface="Calibri"/>
                </a:rPr>
                <a:t>© 2021 Jigsaw Academy Education Pvt Ltd.</a:t>
              </a:r>
              <a:endParaRPr/>
            </a:p>
          </p:txBody>
        </p:sp>
        <p:cxnSp>
          <p:nvCxnSpPr>
            <p:cNvPr id="26" name="Google Shape;26;p59"/>
            <p:cNvCxnSpPr/>
            <p:nvPr/>
          </p:nvCxnSpPr>
          <p:spPr>
            <a:xfrm>
              <a:off x="10905605" y="6299850"/>
              <a:ext cx="0" cy="434026"/>
            </a:xfrm>
            <a:prstGeom prst="straightConnector1">
              <a:avLst/>
            </a:prstGeom>
            <a:noFill/>
            <a:ln cap="flat" cmpd="sng" w="9525">
              <a:solidFill>
                <a:srgbClr val="F2F2F2"/>
              </a:solidFill>
              <a:prstDash val="solid"/>
              <a:miter lim="800000"/>
              <a:headEnd len="sm" w="sm" type="none"/>
              <a:tailEnd len="sm" w="sm" type="none"/>
            </a:ln>
          </p:spPr>
        </p:cxnSp>
      </p:grpSp>
      <p:pic>
        <p:nvPicPr>
          <p:cNvPr descr="Indian Institute of Management Indore - Wikipedia" id="27" name="Google Shape;27;p59"/>
          <p:cNvPicPr preferRelativeResize="0"/>
          <p:nvPr/>
        </p:nvPicPr>
        <p:blipFill rotWithShape="1">
          <a:blip r:embed="rId3">
            <a:alphaModFix/>
          </a:blip>
          <a:srcRect b="0" l="0" r="0" t="0"/>
          <a:stretch/>
        </p:blipFill>
        <p:spPr>
          <a:xfrm>
            <a:off x="88957" y="75842"/>
            <a:ext cx="411718" cy="663913"/>
          </a:xfrm>
          <a:prstGeom prst="rect">
            <a:avLst/>
          </a:prstGeom>
          <a:noFill/>
          <a:ln>
            <a:noFill/>
          </a:ln>
        </p:spPr>
      </p:pic>
      <p:pic>
        <p:nvPicPr>
          <p:cNvPr descr="Logo&#10;&#10;Description automatically generated with medium confidence" id="28" name="Google Shape;28;p59"/>
          <p:cNvPicPr preferRelativeResize="0"/>
          <p:nvPr/>
        </p:nvPicPr>
        <p:blipFill rotWithShape="1">
          <a:blip r:embed="rId4">
            <a:alphaModFix/>
          </a:blip>
          <a:srcRect b="0" l="0" r="0" t="0"/>
          <a:stretch/>
        </p:blipFill>
        <p:spPr>
          <a:xfrm>
            <a:off x="10689835" y="6353816"/>
            <a:ext cx="1057729" cy="50418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29" name="Shape 29"/>
        <p:cNvGrpSpPr/>
        <p:nvPr/>
      </p:nvGrpSpPr>
      <p:grpSpPr>
        <a:xfrm>
          <a:off x="0" y="0"/>
          <a:ext cx="0" cy="0"/>
          <a:chOff x="0" y="0"/>
          <a:chExt cx="0" cy="0"/>
        </a:xfrm>
      </p:grpSpPr>
      <p:sp>
        <p:nvSpPr>
          <p:cNvPr id="30" name="Google Shape;30;p60"/>
          <p:cNvSpPr txBox="1"/>
          <p:nvPr>
            <p:ph idx="10" type="dt"/>
          </p:nvPr>
        </p:nvSpPr>
        <p:spPr>
          <a:xfrm>
            <a:off x="464120" y="58506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0"/>
          <p:cNvSpPr txBox="1"/>
          <p:nvPr>
            <p:ph idx="11" type="ftr"/>
          </p:nvPr>
        </p:nvSpPr>
        <p:spPr>
          <a:xfrm>
            <a:off x="4048442" y="5881608"/>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0"/>
          <p:cNvSpPr txBox="1"/>
          <p:nvPr>
            <p:ph idx="12" type="sldNum"/>
          </p:nvPr>
        </p:nvSpPr>
        <p:spPr>
          <a:xfrm>
            <a:off x="9004364" y="58848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33" name="Google Shape;33;p60"/>
          <p:cNvSpPr txBox="1"/>
          <p:nvPr>
            <p:ph idx="1" type="body"/>
          </p:nvPr>
        </p:nvSpPr>
        <p:spPr>
          <a:xfrm>
            <a:off x="463550" y="2155178"/>
            <a:ext cx="11260279" cy="3576431"/>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262626"/>
              </a:buClr>
              <a:buSzPts val="1600"/>
              <a:buFont typeface="Calibri"/>
              <a:buChar char="•"/>
              <a:defRPr sz="1600">
                <a:solidFill>
                  <a:srgbClr val="262626"/>
                </a:solidFill>
              </a:defRPr>
            </a:lvl1pPr>
            <a:lvl2pPr indent="-330200" lvl="1" marL="914400" algn="l">
              <a:lnSpc>
                <a:spcPct val="90000"/>
              </a:lnSpc>
              <a:spcBef>
                <a:spcPts val="500"/>
              </a:spcBef>
              <a:spcAft>
                <a:spcPts val="0"/>
              </a:spcAft>
              <a:buClr>
                <a:srgbClr val="262626"/>
              </a:buClr>
              <a:buSzPts val="1600"/>
              <a:buFont typeface="Calibri"/>
              <a:buChar char="•"/>
              <a:defRPr sz="16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60"/>
          <p:cNvSpPr txBox="1"/>
          <p:nvPr>
            <p:ph idx="2"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indent="-355600" lvl="1" marL="914400" algn="l">
              <a:lnSpc>
                <a:spcPct val="90000"/>
              </a:lnSpc>
              <a:spcBef>
                <a:spcPts val="500"/>
              </a:spcBef>
              <a:spcAft>
                <a:spcPts val="0"/>
              </a:spcAft>
              <a:buClr>
                <a:srgbClr val="262626"/>
              </a:buClr>
              <a:buSzPts val="2000"/>
              <a:buFont typeface="Calibri"/>
              <a:buChar char="•"/>
              <a:defRPr sz="20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5" name="Google Shape;35;p60"/>
          <p:cNvGrpSpPr/>
          <p:nvPr/>
        </p:nvGrpSpPr>
        <p:grpSpPr>
          <a:xfrm>
            <a:off x="376730" y="6405832"/>
            <a:ext cx="10131613" cy="276999"/>
            <a:chOff x="376730" y="6405832"/>
            <a:chExt cx="10131613" cy="276999"/>
          </a:xfrm>
        </p:grpSpPr>
        <p:cxnSp>
          <p:nvCxnSpPr>
            <p:cNvPr id="36" name="Google Shape;36;p60"/>
            <p:cNvCxnSpPr/>
            <p:nvPr/>
          </p:nvCxnSpPr>
          <p:spPr>
            <a:xfrm>
              <a:off x="3161712" y="6544331"/>
              <a:ext cx="7346631" cy="0"/>
            </a:xfrm>
            <a:prstGeom prst="straightConnector1">
              <a:avLst/>
            </a:prstGeom>
            <a:noFill/>
            <a:ln cap="flat" cmpd="sng" w="9525">
              <a:solidFill>
                <a:srgbClr val="00A0CC"/>
              </a:solidFill>
              <a:prstDash val="solid"/>
              <a:miter lim="800000"/>
              <a:headEnd len="sm" w="sm" type="none"/>
              <a:tailEnd len="sm" w="sm" type="none"/>
            </a:ln>
          </p:spPr>
        </p:cxnSp>
        <p:sp>
          <p:nvSpPr>
            <p:cNvPr id="37" name="Google Shape;37;p60"/>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200">
                  <a:solidFill>
                    <a:schemeClr val="dk1"/>
                  </a:solidFill>
                  <a:latin typeface="Calibri"/>
                  <a:ea typeface="Calibri"/>
                  <a:cs typeface="Calibri"/>
                  <a:sym typeface="Calibri"/>
                </a:rPr>
                <a:t>© 2021 Jigsaw Academy Education Pvt Ltd.</a:t>
              </a:r>
              <a:endParaRPr/>
            </a:p>
          </p:txBody>
        </p:sp>
      </p:grpSp>
      <p:sp>
        <p:nvSpPr>
          <p:cNvPr id="38" name="Google Shape;38;p60"/>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Indian Institute of Management Indore - Wikipedia" id="39" name="Google Shape;39;p60"/>
          <p:cNvPicPr preferRelativeResize="0"/>
          <p:nvPr/>
        </p:nvPicPr>
        <p:blipFill rotWithShape="1">
          <a:blip r:embed="rId2">
            <a:alphaModFix/>
          </a:blip>
          <a:srcRect b="0" l="0" r="0" t="0"/>
          <a:stretch/>
        </p:blipFill>
        <p:spPr>
          <a:xfrm>
            <a:off x="88957" y="75842"/>
            <a:ext cx="411718" cy="663913"/>
          </a:xfrm>
          <a:prstGeom prst="rect">
            <a:avLst/>
          </a:prstGeom>
          <a:noFill/>
          <a:ln>
            <a:noFill/>
          </a:ln>
        </p:spPr>
      </p:pic>
      <p:pic>
        <p:nvPicPr>
          <p:cNvPr descr="Logo&#10;&#10;Description automatically generated with medium confidence" id="40" name="Google Shape;40;p60"/>
          <p:cNvPicPr preferRelativeResize="0"/>
          <p:nvPr/>
        </p:nvPicPr>
        <p:blipFill rotWithShape="1">
          <a:blip r:embed="rId3">
            <a:alphaModFix/>
          </a:blip>
          <a:srcRect b="0" l="0" r="0" t="0"/>
          <a:stretch/>
        </p:blipFill>
        <p:spPr>
          <a:xfrm>
            <a:off x="10689835" y="6353816"/>
            <a:ext cx="1057729" cy="50418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_1">
  <p:cSld name="Image Slide_1">
    <p:spTree>
      <p:nvGrpSpPr>
        <p:cNvPr id="47" name="Shape 47"/>
        <p:cNvGrpSpPr/>
        <p:nvPr/>
      </p:nvGrpSpPr>
      <p:grpSpPr>
        <a:xfrm>
          <a:off x="0" y="0"/>
          <a:ext cx="0" cy="0"/>
          <a:chOff x="0" y="0"/>
          <a:chExt cx="0" cy="0"/>
        </a:xfrm>
      </p:grpSpPr>
      <p:sp>
        <p:nvSpPr>
          <p:cNvPr id="48" name="Google Shape;48;p62"/>
          <p:cNvSpPr/>
          <p:nvPr>
            <p:ph idx="2" type="pic"/>
          </p:nvPr>
        </p:nvSpPr>
        <p:spPr>
          <a:xfrm>
            <a:off x="8451914" y="2158426"/>
            <a:ext cx="3295650" cy="3138732"/>
          </a:xfrm>
          <a:prstGeom prst="rect">
            <a:avLst/>
          </a:prstGeom>
          <a:noFill/>
          <a:ln>
            <a:noFill/>
          </a:ln>
        </p:spPr>
      </p:sp>
      <p:sp>
        <p:nvSpPr>
          <p:cNvPr id="49" name="Google Shape;49;p62"/>
          <p:cNvSpPr txBox="1"/>
          <p:nvPr>
            <p:ph idx="1" type="body"/>
          </p:nvPr>
        </p:nvSpPr>
        <p:spPr>
          <a:xfrm>
            <a:off x="463550" y="2155178"/>
            <a:ext cx="7439371" cy="3156001"/>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262626"/>
              </a:buClr>
              <a:buSzPts val="1600"/>
              <a:buFont typeface="Calibri"/>
              <a:buChar char="•"/>
              <a:defRPr sz="1600">
                <a:solidFill>
                  <a:srgbClr val="262626"/>
                </a:solidFill>
              </a:defRPr>
            </a:lvl1pPr>
            <a:lvl2pPr indent="-330200" lvl="1" marL="914400" algn="l">
              <a:lnSpc>
                <a:spcPct val="90000"/>
              </a:lnSpc>
              <a:spcBef>
                <a:spcPts val="500"/>
              </a:spcBef>
              <a:spcAft>
                <a:spcPts val="0"/>
              </a:spcAft>
              <a:buClr>
                <a:srgbClr val="262626"/>
              </a:buClr>
              <a:buSzPts val="1600"/>
              <a:buFont typeface="Calibri"/>
              <a:buChar char="•"/>
              <a:defRPr sz="16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62"/>
          <p:cNvSpPr txBox="1"/>
          <p:nvPr>
            <p:ph idx="10" type="dt"/>
          </p:nvPr>
        </p:nvSpPr>
        <p:spPr>
          <a:xfrm>
            <a:off x="464120" y="58506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2"/>
          <p:cNvSpPr txBox="1"/>
          <p:nvPr>
            <p:ph idx="11" type="ftr"/>
          </p:nvPr>
        </p:nvSpPr>
        <p:spPr>
          <a:xfrm>
            <a:off x="4048442" y="5881608"/>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2"/>
          <p:cNvSpPr txBox="1"/>
          <p:nvPr>
            <p:ph idx="12" type="sldNum"/>
          </p:nvPr>
        </p:nvSpPr>
        <p:spPr>
          <a:xfrm>
            <a:off x="9004364" y="58848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53" name="Google Shape;53;p62"/>
          <p:cNvSpPr txBox="1"/>
          <p:nvPr>
            <p:ph idx="3"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indent="-355600" lvl="1" marL="914400" algn="l">
              <a:lnSpc>
                <a:spcPct val="90000"/>
              </a:lnSpc>
              <a:spcBef>
                <a:spcPts val="500"/>
              </a:spcBef>
              <a:spcAft>
                <a:spcPts val="0"/>
              </a:spcAft>
              <a:buClr>
                <a:srgbClr val="262626"/>
              </a:buClr>
              <a:buSzPts val="2000"/>
              <a:buFont typeface="Calibri"/>
              <a:buChar char="•"/>
              <a:defRPr sz="20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62"/>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Logo&#10;&#10;Description automatically generated with medium confidence" id="55" name="Google Shape;55;p62"/>
          <p:cNvPicPr preferRelativeResize="0"/>
          <p:nvPr/>
        </p:nvPicPr>
        <p:blipFill rotWithShape="1">
          <a:blip r:embed="rId2">
            <a:alphaModFix/>
          </a:blip>
          <a:srcRect b="0" l="0" r="0" t="0"/>
          <a:stretch/>
        </p:blipFill>
        <p:spPr>
          <a:xfrm>
            <a:off x="10689835" y="6353816"/>
            <a:ext cx="1057729" cy="504184"/>
          </a:xfrm>
          <a:prstGeom prst="rect">
            <a:avLst/>
          </a:prstGeom>
          <a:noFill/>
          <a:ln>
            <a:noFill/>
          </a:ln>
        </p:spPr>
      </p:pic>
      <p:grpSp>
        <p:nvGrpSpPr>
          <p:cNvPr id="56" name="Google Shape;56;p62"/>
          <p:cNvGrpSpPr/>
          <p:nvPr/>
        </p:nvGrpSpPr>
        <p:grpSpPr>
          <a:xfrm>
            <a:off x="376730" y="6405832"/>
            <a:ext cx="10131613" cy="276999"/>
            <a:chOff x="376730" y="6405832"/>
            <a:chExt cx="10131613" cy="276999"/>
          </a:xfrm>
        </p:grpSpPr>
        <p:cxnSp>
          <p:nvCxnSpPr>
            <p:cNvPr id="57" name="Google Shape;57;p62"/>
            <p:cNvCxnSpPr/>
            <p:nvPr/>
          </p:nvCxnSpPr>
          <p:spPr>
            <a:xfrm>
              <a:off x="3161712" y="6544331"/>
              <a:ext cx="7346631" cy="0"/>
            </a:xfrm>
            <a:prstGeom prst="straightConnector1">
              <a:avLst/>
            </a:prstGeom>
            <a:noFill/>
            <a:ln cap="flat" cmpd="sng" w="9525">
              <a:solidFill>
                <a:srgbClr val="00A0CC"/>
              </a:solidFill>
              <a:prstDash val="solid"/>
              <a:miter lim="800000"/>
              <a:headEnd len="sm" w="sm" type="none"/>
              <a:tailEnd len="sm" w="sm" type="none"/>
            </a:ln>
          </p:spPr>
        </p:cxnSp>
        <p:sp>
          <p:nvSpPr>
            <p:cNvPr id="58" name="Google Shape;58;p62"/>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20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_2">
  <p:cSld name="Image Slide_2">
    <p:spTree>
      <p:nvGrpSpPr>
        <p:cNvPr id="59" name="Shape 59"/>
        <p:cNvGrpSpPr/>
        <p:nvPr/>
      </p:nvGrpSpPr>
      <p:grpSpPr>
        <a:xfrm>
          <a:off x="0" y="0"/>
          <a:ext cx="0" cy="0"/>
          <a:chOff x="0" y="0"/>
          <a:chExt cx="0" cy="0"/>
        </a:xfrm>
      </p:grpSpPr>
      <p:sp>
        <p:nvSpPr>
          <p:cNvPr id="60" name="Google Shape;60;p63"/>
          <p:cNvSpPr/>
          <p:nvPr>
            <p:ph idx="2" type="pic"/>
          </p:nvPr>
        </p:nvSpPr>
        <p:spPr>
          <a:xfrm>
            <a:off x="463550" y="2155178"/>
            <a:ext cx="3295650" cy="3156004"/>
          </a:xfrm>
          <a:prstGeom prst="rect">
            <a:avLst/>
          </a:prstGeom>
          <a:noFill/>
          <a:ln>
            <a:noFill/>
          </a:ln>
        </p:spPr>
      </p:sp>
      <p:sp>
        <p:nvSpPr>
          <p:cNvPr id="61" name="Google Shape;61;p63"/>
          <p:cNvSpPr txBox="1"/>
          <p:nvPr>
            <p:ph idx="1" type="body"/>
          </p:nvPr>
        </p:nvSpPr>
        <p:spPr>
          <a:xfrm>
            <a:off x="4308763" y="2155178"/>
            <a:ext cx="7439371" cy="3156001"/>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262626"/>
              </a:buClr>
              <a:buSzPts val="1600"/>
              <a:buFont typeface="Calibri"/>
              <a:buChar char="•"/>
              <a:defRPr sz="1600">
                <a:solidFill>
                  <a:srgbClr val="262626"/>
                </a:solidFill>
              </a:defRPr>
            </a:lvl1pPr>
            <a:lvl2pPr indent="-330200" lvl="1" marL="914400" algn="l">
              <a:lnSpc>
                <a:spcPct val="90000"/>
              </a:lnSpc>
              <a:spcBef>
                <a:spcPts val="500"/>
              </a:spcBef>
              <a:spcAft>
                <a:spcPts val="0"/>
              </a:spcAft>
              <a:buClr>
                <a:srgbClr val="262626"/>
              </a:buClr>
              <a:buSzPts val="1600"/>
              <a:buFont typeface="Calibri"/>
              <a:buChar char="•"/>
              <a:defRPr sz="16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63"/>
          <p:cNvSpPr txBox="1"/>
          <p:nvPr>
            <p:ph idx="3"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indent="-355600" lvl="1" marL="914400" algn="l">
              <a:lnSpc>
                <a:spcPct val="90000"/>
              </a:lnSpc>
              <a:spcBef>
                <a:spcPts val="500"/>
              </a:spcBef>
              <a:spcAft>
                <a:spcPts val="0"/>
              </a:spcAft>
              <a:buClr>
                <a:srgbClr val="262626"/>
              </a:buClr>
              <a:buSzPts val="2000"/>
              <a:buFont typeface="Calibri"/>
              <a:buChar char="•"/>
              <a:defRPr sz="20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63"/>
          <p:cNvSpPr txBox="1"/>
          <p:nvPr>
            <p:ph idx="10" type="dt"/>
          </p:nvPr>
        </p:nvSpPr>
        <p:spPr>
          <a:xfrm>
            <a:off x="464120" y="58506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3"/>
          <p:cNvSpPr txBox="1"/>
          <p:nvPr>
            <p:ph idx="11" type="ftr"/>
          </p:nvPr>
        </p:nvSpPr>
        <p:spPr>
          <a:xfrm>
            <a:off x="4048442" y="5881608"/>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3"/>
          <p:cNvSpPr txBox="1"/>
          <p:nvPr>
            <p:ph idx="12" type="sldNum"/>
          </p:nvPr>
        </p:nvSpPr>
        <p:spPr>
          <a:xfrm>
            <a:off x="9004364" y="58848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66" name="Google Shape;66;p63"/>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Logo&#10;&#10;Description automatically generated with medium confidence" id="67" name="Google Shape;67;p63"/>
          <p:cNvPicPr preferRelativeResize="0"/>
          <p:nvPr/>
        </p:nvPicPr>
        <p:blipFill rotWithShape="1">
          <a:blip r:embed="rId2">
            <a:alphaModFix/>
          </a:blip>
          <a:srcRect b="0" l="0" r="0" t="0"/>
          <a:stretch/>
        </p:blipFill>
        <p:spPr>
          <a:xfrm>
            <a:off x="10689835" y="6353816"/>
            <a:ext cx="1057729" cy="504184"/>
          </a:xfrm>
          <a:prstGeom prst="rect">
            <a:avLst/>
          </a:prstGeom>
          <a:noFill/>
          <a:ln>
            <a:noFill/>
          </a:ln>
        </p:spPr>
      </p:pic>
      <p:grpSp>
        <p:nvGrpSpPr>
          <p:cNvPr id="68" name="Google Shape;68;p63"/>
          <p:cNvGrpSpPr/>
          <p:nvPr/>
        </p:nvGrpSpPr>
        <p:grpSpPr>
          <a:xfrm>
            <a:off x="376730" y="6405832"/>
            <a:ext cx="10131613" cy="276999"/>
            <a:chOff x="376730" y="6405832"/>
            <a:chExt cx="10131613" cy="276999"/>
          </a:xfrm>
        </p:grpSpPr>
        <p:cxnSp>
          <p:nvCxnSpPr>
            <p:cNvPr id="69" name="Google Shape;69;p63"/>
            <p:cNvCxnSpPr/>
            <p:nvPr/>
          </p:nvCxnSpPr>
          <p:spPr>
            <a:xfrm>
              <a:off x="3161712" y="6544331"/>
              <a:ext cx="7346631" cy="0"/>
            </a:xfrm>
            <a:prstGeom prst="straightConnector1">
              <a:avLst/>
            </a:prstGeom>
            <a:noFill/>
            <a:ln cap="flat" cmpd="sng" w="9525">
              <a:solidFill>
                <a:srgbClr val="00A0CC"/>
              </a:solidFill>
              <a:prstDash val="solid"/>
              <a:miter lim="800000"/>
              <a:headEnd len="sm" w="sm" type="none"/>
              <a:tailEnd len="sm" w="sm" type="none"/>
            </a:ln>
          </p:spPr>
        </p:cxnSp>
        <p:sp>
          <p:nvSpPr>
            <p:cNvPr id="70" name="Google Shape;70;p63"/>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20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lide_1">
  <p:cSld name="Icon Slide_1">
    <p:spTree>
      <p:nvGrpSpPr>
        <p:cNvPr id="71" name="Shape 71"/>
        <p:cNvGrpSpPr/>
        <p:nvPr/>
      </p:nvGrpSpPr>
      <p:grpSpPr>
        <a:xfrm>
          <a:off x="0" y="0"/>
          <a:ext cx="0" cy="0"/>
          <a:chOff x="0" y="0"/>
          <a:chExt cx="0" cy="0"/>
        </a:xfrm>
      </p:grpSpPr>
      <p:sp>
        <p:nvSpPr>
          <p:cNvPr id="72" name="Google Shape;72;p64"/>
          <p:cNvSpPr/>
          <p:nvPr>
            <p:ph idx="2" type="pic"/>
          </p:nvPr>
        </p:nvSpPr>
        <p:spPr>
          <a:xfrm>
            <a:off x="657513" y="2737918"/>
            <a:ext cx="1212850" cy="977390"/>
          </a:xfrm>
          <a:prstGeom prst="rect">
            <a:avLst/>
          </a:prstGeom>
          <a:noFill/>
          <a:ln>
            <a:noFill/>
          </a:ln>
        </p:spPr>
      </p:sp>
      <p:sp>
        <p:nvSpPr>
          <p:cNvPr id="73" name="Google Shape;73;p64"/>
          <p:cNvSpPr txBox="1"/>
          <p:nvPr>
            <p:ph idx="1" type="body"/>
          </p:nvPr>
        </p:nvSpPr>
        <p:spPr>
          <a:xfrm>
            <a:off x="463549" y="4080356"/>
            <a:ext cx="1711044" cy="9144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1600"/>
              <a:buNone/>
              <a:defRPr sz="1600">
                <a:solidFill>
                  <a:srgbClr val="262626"/>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64"/>
          <p:cNvSpPr txBox="1"/>
          <p:nvPr>
            <p:ph idx="3" type="body"/>
          </p:nvPr>
        </p:nvSpPr>
        <p:spPr>
          <a:xfrm>
            <a:off x="2747754" y="4077042"/>
            <a:ext cx="1711044" cy="9144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1600"/>
              <a:buNone/>
              <a:defRPr sz="1600">
                <a:solidFill>
                  <a:srgbClr val="262626"/>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4"/>
          <p:cNvSpPr txBox="1"/>
          <p:nvPr>
            <p:ph idx="4" type="body"/>
          </p:nvPr>
        </p:nvSpPr>
        <p:spPr>
          <a:xfrm>
            <a:off x="5031959" y="4073728"/>
            <a:ext cx="1711044" cy="9144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1600"/>
              <a:buNone/>
              <a:defRPr sz="1600">
                <a:solidFill>
                  <a:srgbClr val="262626"/>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64"/>
          <p:cNvSpPr txBox="1"/>
          <p:nvPr>
            <p:ph idx="5" type="body"/>
          </p:nvPr>
        </p:nvSpPr>
        <p:spPr>
          <a:xfrm>
            <a:off x="7316164" y="4065775"/>
            <a:ext cx="1711044" cy="9144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1600"/>
              <a:buNone/>
              <a:defRPr sz="1600">
                <a:solidFill>
                  <a:srgbClr val="262626"/>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64"/>
          <p:cNvSpPr txBox="1"/>
          <p:nvPr>
            <p:ph idx="6" type="body"/>
          </p:nvPr>
        </p:nvSpPr>
        <p:spPr>
          <a:xfrm>
            <a:off x="9600369" y="4067100"/>
            <a:ext cx="1711044" cy="9144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1600"/>
              <a:buNone/>
              <a:defRPr sz="1600">
                <a:solidFill>
                  <a:srgbClr val="262626"/>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4"/>
          <p:cNvSpPr/>
          <p:nvPr>
            <p:ph idx="7" type="pic"/>
          </p:nvPr>
        </p:nvSpPr>
        <p:spPr>
          <a:xfrm>
            <a:off x="2996851" y="2737918"/>
            <a:ext cx="1212850" cy="977390"/>
          </a:xfrm>
          <a:prstGeom prst="rect">
            <a:avLst/>
          </a:prstGeom>
          <a:noFill/>
          <a:ln>
            <a:noFill/>
          </a:ln>
        </p:spPr>
      </p:sp>
      <p:sp>
        <p:nvSpPr>
          <p:cNvPr id="79" name="Google Shape;79;p64"/>
          <p:cNvSpPr/>
          <p:nvPr>
            <p:ph idx="8" type="pic"/>
          </p:nvPr>
        </p:nvSpPr>
        <p:spPr>
          <a:xfrm>
            <a:off x="5336189" y="2737918"/>
            <a:ext cx="1212850" cy="977390"/>
          </a:xfrm>
          <a:prstGeom prst="rect">
            <a:avLst/>
          </a:prstGeom>
          <a:noFill/>
          <a:ln>
            <a:noFill/>
          </a:ln>
        </p:spPr>
      </p:sp>
      <p:sp>
        <p:nvSpPr>
          <p:cNvPr id="80" name="Google Shape;80;p64"/>
          <p:cNvSpPr/>
          <p:nvPr>
            <p:ph idx="9" type="pic"/>
          </p:nvPr>
        </p:nvSpPr>
        <p:spPr>
          <a:xfrm>
            <a:off x="7565261" y="2737918"/>
            <a:ext cx="1212850" cy="977390"/>
          </a:xfrm>
          <a:prstGeom prst="rect">
            <a:avLst/>
          </a:prstGeom>
          <a:noFill/>
          <a:ln>
            <a:noFill/>
          </a:ln>
        </p:spPr>
      </p:sp>
      <p:sp>
        <p:nvSpPr>
          <p:cNvPr id="81" name="Google Shape;81;p64"/>
          <p:cNvSpPr/>
          <p:nvPr>
            <p:ph idx="13" type="pic"/>
          </p:nvPr>
        </p:nvSpPr>
        <p:spPr>
          <a:xfrm>
            <a:off x="9849466" y="2737918"/>
            <a:ext cx="1212850" cy="977390"/>
          </a:xfrm>
          <a:prstGeom prst="rect">
            <a:avLst/>
          </a:prstGeom>
          <a:noFill/>
          <a:ln>
            <a:noFill/>
          </a:ln>
        </p:spPr>
      </p:sp>
      <p:sp>
        <p:nvSpPr>
          <p:cNvPr id="82" name="Google Shape;82;p64"/>
          <p:cNvSpPr txBox="1"/>
          <p:nvPr>
            <p:ph idx="10" type="dt"/>
          </p:nvPr>
        </p:nvSpPr>
        <p:spPr>
          <a:xfrm>
            <a:off x="464120" y="58506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4"/>
          <p:cNvSpPr txBox="1"/>
          <p:nvPr>
            <p:ph idx="11" type="ftr"/>
          </p:nvPr>
        </p:nvSpPr>
        <p:spPr>
          <a:xfrm>
            <a:off x="4048442" y="5881608"/>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4"/>
          <p:cNvSpPr txBox="1"/>
          <p:nvPr>
            <p:ph idx="12" type="sldNum"/>
          </p:nvPr>
        </p:nvSpPr>
        <p:spPr>
          <a:xfrm>
            <a:off x="9004364" y="58848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85" name="Google Shape;85;p64"/>
          <p:cNvSpPr txBox="1"/>
          <p:nvPr>
            <p:ph idx="14"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indent="-355600" lvl="1" marL="914400" algn="l">
              <a:lnSpc>
                <a:spcPct val="90000"/>
              </a:lnSpc>
              <a:spcBef>
                <a:spcPts val="500"/>
              </a:spcBef>
              <a:spcAft>
                <a:spcPts val="0"/>
              </a:spcAft>
              <a:buClr>
                <a:srgbClr val="262626"/>
              </a:buClr>
              <a:buSzPts val="2000"/>
              <a:buFont typeface="Calibri"/>
              <a:buChar char="•"/>
              <a:defRPr sz="20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64"/>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Logo&#10;&#10;Description automatically generated with medium confidence" id="87" name="Google Shape;87;p64"/>
          <p:cNvPicPr preferRelativeResize="0"/>
          <p:nvPr/>
        </p:nvPicPr>
        <p:blipFill rotWithShape="1">
          <a:blip r:embed="rId2">
            <a:alphaModFix/>
          </a:blip>
          <a:srcRect b="0" l="0" r="0" t="0"/>
          <a:stretch/>
        </p:blipFill>
        <p:spPr>
          <a:xfrm>
            <a:off x="10689835" y="6353816"/>
            <a:ext cx="1057729" cy="504184"/>
          </a:xfrm>
          <a:prstGeom prst="rect">
            <a:avLst/>
          </a:prstGeom>
          <a:noFill/>
          <a:ln>
            <a:noFill/>
          </a:ln>
        </p:spPr>
      </p:pic>
      <p:grpSp>
        <p:nvGrpSpPr>
          <p:cNvPr id="88" name="Google Shape;88;p64"/>
          <p:cNvGrpSpPr/>
          <p:nvPr/>
        </p:nvGrpSpPr>
        <p:grpSpPr>
          <a:xfrm>
            <a:off x="376730" y="6405832"/>
            <a:ext cx="10131613" cy="276999"/>
            <a:chOff x="376730" y="6405832"/>
            <a:chExt cx="10131613" cy="276999"/>
          </a:xfrm>
        </p:grpSpPr>
        <p:cxnSp>
          <p:nvCxnSpPr>
            <p:cNvPr id="89" name="Google Shape;89;p64"/>
            <p:cNvCxnSpPr/>
            <p:nvPr/>
          </p:nvCxnSpPr>
          <p:spPr>
            <a:xfrm>
              <a:off x="3161712" y="6544331"/>
              <a:ext cx="7346631" cy="0"/>
            </a:xfrm>
            <a:prstGeom prst="straightConnector1">
              <a:avLst/>
            </a:prstGeom>
            <a:noFill/>
            <a:ln cap="flat" cmpd="sng" w="9525">
              <a:solidFill>
                <a:srgbClr val="00A0CC"/>
              </a:solidFill>
              <a:prstDash val="solid"/>
              <a:miter lim="800000"/>
              <a:headEnd len="sm" w="sm" type="none"/>
              <a:tailEnd len="sm" w="sm" type="none"/>
            </a:ln>
          </p:spPr>
        </p:cxnSp>
        <p:sp>
          <p:nvSpPr>
            <p:cNvPr id="90" name="Google Shape;90;p64"/>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20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Video Slide">
    <p:spTree>
      <p:nvGrpSpPr>
        <p:cNvPr id="91" name="Shape 91"/>
        <p:cNvGrpSpPr/>
        <p:nvPr/>
      </p:nvGrpSpPr>
      <p:grpSpPr>
        <a:xfrm>
          <a:off x="0" y="0"/>
          <a:ext cx="0" cy="0"/>
          <a:chOff x="0" y="0"/>
          <a:chExt cx="0" cy="0"/>
        </a:xfrm>
      </p:grpSpPr>
      <p:sp>
        <p:nvSpPr>
          <p:cNvPr id="92" name="Google Shape;92;p65"/>
          <p:cNvSpPr txBox="1"/>
          <p:nvPr>
            <p:ph idx="1" type="body"/>
          </p:nvPr>
        </p:nvSpPr>
        <p:spPr>
          <a:xfrm>
            <a:off x="5971309" y="2161314"/>
            <a:ext cx="5776255" cy="2766001"/>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262626"/>
              </a:buClr>
              <a:buSzPts val="1600"/>
              <a:buFont typeface="Calibri"/>
              <a:buChar char="•"/>
              <a:defRPr sz="1600">
                <a:solidFill>
                  <a:srgbClr val="262626"/>
                </a:solidFill>
              </a:defRPr>
            </a:lvl1pPr>
            <a:lvl2pPr indent="-330200" lvl="1" marL="914400" algn="l">
              <a:lnSpc>
                <a:spcPct val="90000"/>
              </a:lnSpc>
              <a:spcBef>
                <a:spcPts val="500"/>
              </a:spcBef>
              <a:spcAft>
                <a:spcPts val="0"/>
              </a:spcAft>
              <a:buClr>
                <a:srgbClr val="262626"/>
              </a:buClr>
              <a:buSzPts val="1600"/>
              <a:buFont typeface="Calibri"/>
              <a:buChar char="•"/>
              <a:defRPr sz="16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65"/>
          <p:cNvSpPr/>
          <p:nvPr>
            <p:ph idx="2" type="media"/>
          </p:nvPr>
        </p:nvSpPr>
        <p:spPr>
          <a:xfrm>
            <a:off x="463550" y="2161314"/>
            <a:ext cx="4939724" cy="2766001"/>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65"/>
          <p:cNvSpPr txBox="1"/>
          <p:nvPr>
            <p:ph idx="10" type="dt"/>
          </p:nvPr>
        </p:nvSpPr>
        <p:spPr>
          <a:xfrm>
            <a:off x="464120" y="58506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65"/>
          <p:cNvSpPr txBox="1"/>
          <p:nvPr>
            <p:ph idx="11" type="ftr"/>
          </p:nvPr>
        </p:nvSpPr>
        <p:spPr>
          <a:xfrm>
            <a:off x="4048442" y="5881608"/>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65"/>
          <p:cNvSpPr txBox="1"/>
          <p:nvPr>
            <p:ph idx="12" type="sldNum"/>
          </p:nvPr>
        </p:nvSpPr>
        <p:spPr>
          <a:xfrm>
            <a:off x="9004364" y="588485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97" name="Google Shape;97;p65"/>
          <p:cNvSpPr txBox="1"/>
          <p:nvPr>
            <p:ph idx="3"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indent="-355600" lvl="1" marL="914400" algn="l">
              <a:lnSpc>
                <a:spcPct val="90000"/>
              </a:lnSpc>
              <a:spcBef>
                <a:spcPts val="500"/>
              </a:spcBef>
              <a:spcAft>
                <a:spcPts val="0"/>
              </a:spcAft>
              <a:buClr>
                <a:srgbClr val="262626"/>
              </a:buClr>
              <a:buSzPts val="2000"/>
              <a:buFont typeface="Calibri"/>
              <a:buChar char="•"/>
              <a:defRPr sz="2000">
                <a:solidFill>
                  <a:srgbClr val="262626"/>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65"/>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Logo&#10;&#10;Description automatically generated with medium confidence" id="99" name="Google Shape;99;p65"/>
          <p:cNvPicPr preferRelativeResize="0"/>
          <p:nvPr/>
        </p:nvPicPr>
        <p:blipFill rotWithShape="1">
          <a:blip r:embed="rId2">
            <a:alphaModFix/>
          </a:blip>
          <a:srcRect b="0" l="0" r="0" t="0"/>
          <a:stretch/>
        </p:blipFill>
        <p:spPr>
          <a:xfrm>
            <a:off x="10689835" y="6353816"/>
            <a:ext cx="1057729" cy="504184"/>
          </a:xfrm>
          <a:prstGeom prst="rect">
            <a:avLst/>
          </a:prstGeom>
          <a:noFill/>
          <a:ln>
            <a:noFill/>
          </a:ln>
        </p:spPr>
      </p:pic>
      <p:grpSp>
        <p:nvGrpSpPr>
          <p:cNvPr id="100" name="Google Shape;100;p65"/>
          <p:cNvGrpSpPr/>
          <p:nvPr/>
        </p:nvGrpSpPr>
        <p:grpSpPr>
          <a:xfrm>
            <a:off x="376730" y="6405832"/>
            <a:ext cx="10131613" cy="276999"/>
            <a:chOff x="376730" y="6405832"/>
            <a:chExt cx="10131613" cy="276999"/>
          </a:xfrm>
        </p:grpSpPr>
        <p:cxnSp>
          <p:nvCxnSpPr>
            <p:cNvPr id="101" name="Google Shape;101;p65"/>
            <p:cNvCxnSpPr/>
            <p:nvPr/>
          </p:nvCxnSpPr>
          <p:spPr>
            <a:xfrm>
              <a:off x="3161712" y="6544331"/>
              <a:ext cx="7346631" cy="0"/>
            </a:xfrm>
            <a:prstGeom prst="straightConnector1">
              <a:avLst/>
            </a:prstGeom>
            <a:noFill/>
            <a:ln cap="flat" cmpd="sng" w="9525">
              <a:solidFill>
                <a:srgbClr val="00A0CC"/>
              </a:solidFill>
              <a:prstDash val="solid"/>
              <a:miter lim="800000"/>
              <a:headEnd len="sm" w="sm" type="none"/>
              <a:tailEnd len="sm" w="sm" type="none"/>
            </a:ln>
          </p:spPr>
        </p:cxnSp>
        <p:sp>
          <p:nvSpPr>
            <p:cNvPr id="102" name="Google Shape;102;p65"/>
            <p:cNvSpPr txBox="1"/>
            <p:nvPr/>
          </p:nvSpPr>
          <p:spPr>
            <a:xfrm>
              <a:off x="376730" y="6405832"/>
              <a:ext cx="28637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20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hart" Target="../charts/chart1.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hart" Target="../charts/char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hart" Target="../charts/chart4.xml"/><Relationship Id="rId4" Type="http://schemas.openxmlformats.org/officeDocument/2006/relationships/chart" Target="../charts/char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hart" Target="../charts/char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hart" Target="../charts/char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hart" Target="../charts/char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hart" Target="../charts/char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hart" Target="../charts/char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pic>
        <p:nvPicPr>
          <p:cNvPr descr="A picture containing graphical user interface&#10;&#10;Description automatically generated" id="111" name="Google Shape;111;p1"/>
          <p:cNvPicPr preferRelativeResize="0"/>
          <p:nvPr/>
        </p:nvPicPr>
        <p:blipFill rotWithShape="1">
          <a:blip r:embed="rId3">
            <a:alphaModFix/>
          </a:blip>
          <a:srcRect b="0" l="0" r="0" t="0"/>
          <a:stretch/>
        </p:blipFill>
        <p:spPr>
          <a:xfrm>
            <a:off x="1" y="-6871"/>
            <a:ext cx="12201142" cy="6876896"/>
          </a:xfrm>
          <a:prstGeom prst="rect">
            <a:avLst/>
          </a:prstGeom>
          <a:noFill/>
          <a:ln>
            <a:noFill/>
          </a:ln>
        </p:spPr>
      </p:pic>
      <p:sp>
        <p:nvSpPr>
          <p:cNvPr id="112" name="Google Shape;112;p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1"/>
          <p:cNvSpPr txBox="1"/>
          <p:nvPr/>
        </p:nvSpPr>
        <p:spPr>
          <a:xfrm>
            <a:off x="518494" y="4151022"/>
            <a:ext cx="4892405" cy="74605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70C0"/>
              </a:buClr>
              <a:buSzPts val="4000"/>
              <a:buFont typeface="Arial"/>
              <a:buNone/>
            </a:pPr>
            <a:r>
              <a:t/>
            </a:r>
            <a:endParaRPr b="1" i="0" sz="4000" u="none" cap="none" strike="noStrike">
              <a:solidFill>
                <a:schemeClr val="lt1"/>
              </a:solidFill>
              <a:latin typeface="Arial Narrow"/>
              <a:ea typeface="Arial Narrow"/>
              <a:cs typeface="Arial Narrow"/>
              <a:sym typeface="Arial Narrow"/>
            </a:endParaRPr>
          </a:p>
        </p:txBody>
      </p:sp>
      <p:pic>
        <p:nvPicPr>
          <p:cNvPr descr="Indian Institute of Management Indore - Wikipedia" id="114" name="Google Shape;114;p1"/>
          <p:cNvPicPr preferRelativeResize="0"/>
          <p:nvPr/>
        </p:nvPicPr>
        <p:blipFill rotWithShape="1">
          <a:blip r:embed="rId4">
            <a:alphaModFix/>
          </a:blip>
          <a:srcRect b="0" l="0" r="0" t="0"/>
          <a:stretch/>
        </p:blipFill>
        <p:spPr>
          <a:xfrm>
            <a:off x="88957" y="75842"/>
            <a:ext cx="411718" cy="663913"/>
          </a:xfrm>
          <a:prstGeom prst="rect">
            <a:avLst/>
          </a:prstGeom>
          <a:noFill/>
          <a:ln>
            <a:noFill/>
          </a:ln>
        </p:spPr>
      </p:pic>
      <p:pic>
        <p:nvPicPr>
          <p:cNvPr descr="Logo&#10;&#10;Description automatically generated with medium confidence" id="115" name="Google Shape;115;p1"/>
          <p:cNvPicPr preferRelativeResize="0"/>
          <p:nvPr/>
        </p:nvPicPr>
        <p:blipFill rotWithShape="1">
          <a:blip r:embed="rId5">
            <a:alphaModFix/>
          </a:blip>
          <a:srcRect b="0" l="0" r="0" t="0"/>
          <a:stretch/>
        </p:blipFill>
        <p:spPr>
          <a:xfrm>
            <a:off x="10710219" y="75842"/>
            <a:ext cx="1392824" cy="663913"/>
          </a:xfrm>
          <a:prstGeom prst="rect">
            <a:avLst/>
          </a:prstGeom>
          <a:noFill/>
          <a:ln>
            <a:noFill/>
          </a:ln>
        </p:spPr>
      </p:pic>
      <p:sp>
        <p:nvSpPr>
          <p:cNvPr descr="People with documents" id="116" name="Google Shape;116;p1"/>
          <p:cNvSpPr/>
          <p:nvPr/>
        </p:nvSpPr>
        <p:spPr>
          <a:xfrm>
            <a:off x="4954" y="2189407"/>
            <a:ext cx="12187045" cy="2897747"/>
          </a:xfrm>
          <a:custGeom>
            <a:rect b="b" l="l" r="r" t="t"/>
            <a:pathLst>
              <a:path extrusionOk="0" h="6858000" w="12189460">
                <a:moveTo>
                  <a:pt x="0" y="6858000"/>
                </a:moveTo>
                <a:lnTo>
                  <a:pt x="12188952" y="6858000"/>
                </a:lnTo>
                <a:lnTo>
                  <a:pt x="12188952" y="0"/>
                </a:lnTo>
                <a:lnTo>
                  <a:pt x="0" y="0"/>
                </a:lnTo>
                <a:lnTo>
                  <a:pt x="0" y="6858000"/>
                </a:lnTo>
                <a:close/>
              </a:path>
            </a:pathLst>
          </a:custGeom>
          <a:solidFill>
            <a:srgbClr val="00292E">
              <a:alpha val="474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
          <p:cNvSpPr txBox="1"/>
          <p:nvPr/>
        </p:nvSpPr>
        <p:spPr>
          <a:xfrm>
            <a:off x="518494" y="63816"/>
            <a:ext cx="6683403" cy="39917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200"/>
              <a:buFont typeface="Arial"/>
              <a:buNone/>
            </a:pPr>
            <a:r>
              <a:rPr b="1" lang="en-IN" sz="2200" u="none">
                <a:solidFill>
                  <a:schemeClr val="lt1"/>
                </a:solidFill>
                <a:latin typeface="Gill Sans"/>
                <a:ea typeface="Gill Sans"/>
                <a:cs typeface="Gill Sans"/>
                <a:sym typeface="Gill Sans"/>
              </a:rPr>
              <a:t>Integrated Program in Business Analytics</a:t>
            </a:r>
            <a:endParaRPr/>
          </a:p>
        </p:txBody>
      </p:sp>
      <p:sp>
        <p:nvSpPr>
          <p:cNvPr id="118" name="Google Shape;118;p1"/>
          <p:cNvSpPr txBox="1"/>
          <p:nvPr/>
        </p:nvSpPr>
        <p:spPr>
          <a:xfrm>
            <a:off x="333249" y="2611146"/>
            <a:ext cx="7136497" cy="18219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Arial Narrow"/>
              <a:buNone/>
            </a:pPr>
            <a:r>
              <a:rPr b="0" lang="en-IN" sz="4400" u="none">
                <a:solidFill>
                  <a:schemeClr val="lt1"/>
                </a:solidFill>
                <a:latin typeface="Arial Narrow"/>
                <a:ea typeface="Arial Narrow"/>
                <a:cs typeface="Arial Narrow"/>
                <a:sym typeface="Arial Narrow"/>
              </a:rPr>
              <a:t>Capstone Project on Zomato Data</a:t>
            </a:r>
            <a:endParaRPr/>
          </a:p>
          <a:p>
            <a:pPr indent="0" lvl="0" marL="0" marR="0" rtl="0" algn="l">
              <a:lnSpc>
                <a:spcPct val="90000"/>
              </a:lnSpc>
              <a:spcBef>
                <a:spcPts val="0"/>
              </a:spcBef>
              <a:spcAft>
                <a:spcPts val="0"/>
              </a:spcAft>
              <a:buClr>
                <a:schemeClr val="lt1"/>
              </a:buClr>
              <a:buSzPts val="4400"/>
              <a:buFont typeface="Gill Sans"/>
              <a:buNone/>
            </a:pPr>
            <a:br>
              <a:rPr b="0" lang="en-IN" sz="4400" u="none">
                <a:solidFill>
                  <a:schemeClr val="lt1"/>
                </a:solidFill>
                <a:latin typeface="Gill Sans"/>
                <a:ea typeface="Gill Sans"/>
                <a:cs typeface="Gill Sans"/>
                <a:sym typeface="Gill Sans"/>
              </a:rPr>
            </a:br>
            <a:r>
              <a:rPr b="1" lang="en-IN" sz="3200" u="none">
                <a:solidFill>
                  <a:schemeClr val="lt1"/>
                </a:solidFill>
                <a:latin typeface="Arial Narrow"/>
                <a:ea typeface="Arial Narrow"/>
                <a:cs typeface="Arial Narrow"/>
                <a:sym typeface="Arial Narrow"/>
              </a:rPr>
              <a:t>IPBA Batch 11 Group: D</a:t>
            </a:r>
            <a:endParaRPr/>
          </a:p>
        </p:txBody>
      </p:sp>
      <p:sp>
        <p:nvSpPr>
          <p:cNvPr descr="Beige rectangle" id="119" name="Google Shape;119;p1"/>
          <p:cNvSpPr/>
          <p:nvPr/>
        </p:nvSpPr>
        <p:spPr>
          <a:xfrm flipH="1" rot="10800000">
            <a:off x="452552" y="3170835"/>
            <a:ext cx="6927042" cy="100397"/>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10"/>
          <p:cNvPicPr preferRelativeResize="0"/>
          <p:nvPr/>
        </p:nvPicPr>
        <p:blipFill rotWithShape="1">
          <a:blip r:embed="rId3">
            <a:alphaModFix/>
          </a:blip>
          <a:srcRect b="0" l="18603" r="38242" t="13852"/>
          <a:stretch/>
        </p:blipFill>
        <p:spPr>
          <a:xfrm>
            <a:off x="2962141" y="1184856"/>
            <a:ext cx="5138672" cy="4995799"/>
          </a:xfrm>
          <a:prstGeom prst="rect">
            <a:avLst/>
          </a:prstGeom>
          <a:noFill/>
          <a:ln>
            <a:noFill/>
          </a:ln>
        </p:spPr>
      </p:pic>
      <p:sp>
        <p:nvSpPr>
          <p:cNvPr id="225" name="Google Shape;225;p10"/>
          <p:cNvSpPr txBox="1"/>
          <p:nvPr/>
        </p:nvSpPr>
        <p:spPr>
          <a:xfrm>
            <a:off x="2948473" y="177282"/>
            <a:ext cx="5971500" cy="584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3200">
                <a:solidFill>
                  <a:schemeClr val="dk1"/>
                </a:solidFill>
                <a:latin typeface="Calibri"/>
                <a:ea typeface="Calibri"/>
                <a:cs typeface="Calibri"/>
                <a:sym typeface="Calibri"/>
              </a:rPr>
              <a:t>Bangalore Focus Area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1"/>
          <p:cNvSpPr txBox="1"/>
          <p:nvPr>
            <p:ph idx="1" type="body"/>
          </p:nvPr>
        </p:nvSpPr>
        <p:spPr>
          <a:xfrm>
            <a:off x="463550" y="1844785"/>
            <a:ext cx="9285900" cy="35763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1600"/>
              <a:buFont typeface="Arial"/>
              <a:buChar char="•"/>
            </a:pPr>
            <a:r>
              <a:rPr lang="en-IN"/>
              <a:t>Bangalore is the IT Capital of INDIA.</a:t>
            </a:r>
            <a:endParaRPr/>
          </a:p>
          <a:p>
            <a:pPr indent="-228600" lvl="0" marL="228600" rtl="0" algn="l">
              <a:lnSpc>
                <a:spcPct val="90000"/>
              </a:lnSpc>
              <a:spcBef>
                <a:spcPts val="1000"/>
              </a:spcBef>
              <a:spcAft>
                <a:spcPts val="0"/>
              </a:spcAft>
              <a:buClr>
                <a:srgbClr val="262626"/>
              </a:buClr>
              <a:buSzPts val="1600"/>
              <a:buFont typeface="Arial"/>
              <a:buChar char="•"/>
            </a:pPr>
            <a:r>
              <a:rPr lang="en-IN"/>
              <a:t>We are having more than   moving population in Bangalore, highest among all major cities in India.</a:t>
            </a:r>
            <a:endParaRPr/>
          </a:p>
          <a:p>
            <a:pPr indent="-228600" lvl="0" marL="228600" rtl="0" algn="l">
              <a:lnSpc>
                <a:spcPct val="90000"/>
              </a:lnSpc>
              <a:spcBef>
                <a:spcPts val="1000"/>
              </a:spcBef>
              <a:spcAft>
                <a:spcPts val="0"/>
              </a:spcAft>
              <a:buClr>
                <a:srgbClr val="262626"/>
              </a:buClr>
              <a:buSzPts val="1600"/>
              <a:buFont typeface="Arial"/>
              <a:buChar char="•"/>
            </a:pPr>
            <a:r>
              <a:rPr lang="en-IN"/>
              <a:t>We have </a:t>
            </a:r>
            <a:r>
              <a:rPr lang="en-IN" sz="2400" u="sng">
                <a:solidFill>
                  <a:srgbClr val="C55A11"/>
                </a:solidFill>
              </a:rPr>
              <a:t>111 Pin Code</a:t>
            </a:r>
            <a:r>
              <a:rPr lang="en-IN" sz="3200" u="sng">
                <a:solidFill>
                  <a:srgbClr val="C55A11"/>
                </a:solidFill>
              </a:rPr>
              <a:t>s </a:t>
            </a:r>
            <a:r>
              <a:rPr lang="en-IN"/>
              <a:t>across </a:t>
            </a:r>
            <a:r>
              <a:rPr b="1" lang="en-IN" sz="2400" u="sng">
                <a:solidFill>
                  <a:srgbClr val="BF9000"/>
                </a:solidFill>
              </a:rPr>
              <a:t>260 Locations </a:t>
            </a:r>
            <a:endParaRPr b="1" sz="3200" u="sng">
              <a:solidFill>
                <a:srgbClr val="BF9000"/>
              </a:solidFill>
            </a:endParaRPr>
          </a:p>
          <a:p>
            <a:pPr indent="-228600" lvl="0" marL="228600" rtl="0" algn="l">
              <a:lnSpc>
                <a:spcPct val="90000"/>
              </a:lnSpc>
              <a:spcBef>
                <a:spcPts val="1000"/>
              </a:spcBef>
              <a:spcAft>
                <a:spcPts val="0"/>
              </a:spcAft>
              <a:buClr>
                <a:srgbClr val="262626"/>
              </a:buClr>
              <a:buSzPts val="1600"/>
              <a:buFont typeface="Arial"/>
              <a:buChar char="•"/>
            </a:pPr>
            <a:r>
              <a:rPr lang="en-IN"/>
              <a:t>We have data covering </a:t>
            </a:r>
            <a:r>
              <a:rPr lang="en-IN" sz="2800" u="sng">
                <a:solidFill>
                  <a:srgbClr val="C55A11"/>
                </a:solidFill>
              </a:rPr>
              <a:t>22 Pin codes </a:t>
            </a:r>
            <a:r>
              <a:rPr lang="en-IN" sz="1400"/>
              <a:t>across </a:t>
            </a:r>
            <a:r>
              <a:rPr b="1" lang="en-IN" sz="2800" u="sng">
                <a:solidFill>
                  <a:srgbClr val="BF9000"/>
                </a:solidFill>
              </a:rPr>
              <a:t>87 Locations </a:t>
            </a:r>
            <a:endParaRPr/>
          </a:p>
          <a:p>
            <a:pPr indent="-228600" lvl="0" marL="228600" rtl="0" algn="l">
              <a:lnSpc>
                <a:spcPct val="90000"/>
              </a:lnSpc>
              <a:spcBef>
                <a:spcPts val="1000"/>
              </a:spcBef>
              <a:spcAft>
                <a:spcPts val="0"/>
              </a:spcAft>
              <a:buClr>
                <a:srgbClr val="262626"/>
              </a:buClr>
              <a:buSzPts val="1600"/>
              <a:buFont typeface="Arial"/>
              <a:buChar char="•"/>
            </a:pPr>
            <a:r>
              <a:rPr lang="en-IN"/>
              <a:t>Which is around </a:t>
            </a:r>
            <a:r>
              <a:rPr b="1" lang="en-IN" sz="2800">
                <a:solidFill>
                  <a:srgbClr val="C55A11"/>
                </a:solidFill>
              </a:rPr>
              <a:t>20% of Pin codes </a:t>
            </a:r>
            <a:r>
              <a:rPr lang="en-IN" sz="1400"/>
              <a:t>with </a:t>
            </a:r>
            <a:r>
              <a:rPr b="1" lang="en-IN" sz="2800">
                <a:solidFill>
                  <a:srgbClr val="BF9000"/>
                </a:solidFill>
              </a:rPr>
              <a:t>30% of the area</a:t>
            </a:r>
            <a:r>
              <a:rPr lang="en-IN" sz="1400"/>
              <a:t>. </a:t>
            </a:r>
            <a:endParaRPr/>
          </a:p>
          <a:p>
            <a:pPr indent="-228600" lvl="0" marL="228600" rtl="0" algn="l">
              <a:lnSpc>
                <a:spcPct val="90000"/>
              </a:lnSpc>
              <a:spcBef>
                <a:spcPts val="1000"/>
              </a:spcBef>
              <a:spcAft>
                <a:spcPts val="0"/>
              </a:spcAft>
              <a:buClr>
                <a:srgbClr val="262626"/>
              </a:buClr>
              <a:buSzPts val="1400"/>
              <a:buFont typeface="Arial"/>
              <a:buChar char="•"/>
            </a:pPr>
            <a:r>
              <a:rPr lang="en-IN" sz="1400"/>
              <a:t>But population wise this covers upto </a:t>
            </a:r>
            <a:r>
              <a:rPr lang="en-IN" sz="2800">
                <a:solidFill>
                  <a:srgbClr val="00B050"/>
                </a:solidFill>
              </a:rPr>
              <a:t>80% of the Population</a:t>
            </a:r>
            <a:endParaRPr sz="1400">
              <a:solidFill>
                <a:srgbClr val="00B050"/>
              </a:solidFill>
            </a:endParaRPr>
          </a:p>
        </p:txBody>
      </p:sp>
      <p:sp>
        <p:nvSpPr>
          <p:cNvPr id="231" name="Google Shape;231;p11"/>
          <p:cNvSpPr txBox="1"/>
          <p:nvPr>
            <p:ph type="title"/>
          </p:nvPr>
        </p:nvSpPr>
        <p:spPr>
          <a:xfrm>
            <a:off x="463550" y="478702"/>
            <a:ext cx="11260200" cy="713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3600"/>
              <a:buFont typeface="Arial Narrow"/>
              <a:buNone/>
            </a:pPr>
            <a:r>
              <a:rPr lang="en-IN"/>
              <a:t>Bangalore – Data Insight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2"/>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Number of Feedback v/s the Rating</a:t>
            </a:r>
            <a:endParaRPr/>
          </a:p>
        </p:txBody>
      </p:sp>
      <p:pic>
        <p:nvPicPr>
          <p:cNvPr id="237" name="Google Shape;237;p12"/>
          <p:cNvPicPr preferRelativeResize="0"/>
          <p:nvPr/>
        </p:nvPicPr>
        <p:blipFill rotWithShape="1">
          <a:blip r:embed="rId3">
            <a:alphaModFix/>
          </a:blip>
          <a:srcRect b="0" l="2424" r="-195" t="0"/>
          <a:stretch/>
        </p:blipFill>
        <p:spPr>
          <a:xfrm>
            <a:off x="2774175" y="2114775"/>
            <a:ext cx="6798450" cy="3533775"/>
          </a:xfrm>
          <a:prstGeom prst="rect">
            <a:avLst/>
          </a:prstGeom>
          <a:noFill/>
          <a:ln>
            <a:noFill/>
          </a:ln>
        </p:spPr>
      </p:pic>
      <p:sp>
        <p:nvSpPr>
          <p:cNvPr id="238" name="Google Shape;238;p12"/>
          <p:cNvSpPr txBox="1"/>
          <p:nvPr/>
        </p:nvSpPr>
        <p:spPr>
          <a:xfrm rot="-5400000">
            <a:off x="1411675" y="3570325"/>
            <a:ext cx="20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a:latin typeface="Calibri"/>
                <a:ea typeface="Calibri"/>
                <a:cs typeface="Calibri"/>
                <a:sym typeface="Calibri"/>
              </a:rPr>
              <a:t>Number of Reviews </a:t>
            </a:r>
            <a:endParaRPr b="1">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3"/>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Online Order v/s Rate Grouped</a:t>
            </a:r>
            <a:endParaRPr/>
          </a:p>
        </p:txBody>
      </p:sp>
      <p:graphicFrame>
        <p:nvGraphicFramePr>
          <p:cNvPr id="244" name="Google Shape;244;p13"/>
          <p:cNvGraphicFramePr/>
          <p:nvPr/>
        </p:nvGraphicFramePr>
        <p:xfrm>
          <a:off x="755073" y="1690688"/>
          <a:ext cx="3000000" cy="3000000"/>
        </p:xfrm>
        <a:graphic>
          <a:graphicData uri="http://schemas.openxmlformats.org/drawingml/2006/table">
            <a:tbl>
              <a:tblPr>
                <a:noFill/>
                <a:tableStyleId>{00174DE9-E7C4-49B0-9A2F-7A429B243C13}</a:tableStyleId>
              </a:tblPr>
              <a:tblGrid>
                <a:gridCol w="2622300"/>
                <a:gridCol w="1267550"/>
                <a:gridCol w="1173975"/>
              </a:tblGrid>
              <a:tr h="228600">
                <a:tc>
                  <a:txBody>
                    <a:bodyPr/>
                    <a:lstStyle/>
                    <a:p>
                      <a:pPr indent="0" lvl="0" marL="0" marR="0" rtl="0" algn="l">
                        <a:spcBef>
                          <a:spcPts val="0"/>
                        </a:spcBef>
                        <a:spcAft>
                          <a:spcPts val="0"/>
                        </a:spcAft>
                        <a:buNone/>
                      </a:pPr>
                      <a:r>
                        <a:rPr b="0" lang="en-IN" sz="1800" u="none" cap="none" strike="noStrike"/>
                        <a:t>online_order v/s rate_cat</a:t>
                      </a:r>
                      <a:endParaRPr b="0" sz="1800" u="none" cap="none" strike="noStrike"/>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lang="en-IN" sz="1800" u="none" cap="none" strike="noStrike"/>
                        <a:t>No</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lang="en-IN" sz="1800" u="none" cap="none" strike="noStrike"/>
                        <a:t>Yes</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t/>
                      </a:r>
                      <a:endParaRPr b="0" sz="1800" u="none" cap="none" strike="noStrike"/>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t/>
                      </a:r>
                      <a:endParaRPr b="0" sz="1800" u="none" cap="none" strike="noStrike"/>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t/>
                      </a:r>
                      <a:endParaRPr b="0" sz="1800" u="none" cap="none" strike="noStrike"/>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28600">
                <a:tc>
                  <a:txBody>
                    <a:bodyPr/>
                    <a:lstStyle/>
                    <a:p>
                      <a:pPr indent="0" lvl="0" marL="0" marR="0" rtl="0" algn="l">
                        <a:spcBef>
                          <a:spcPts val="0"/>
                        </a:spcBef>
                        <a:spcAft>
                          <a:spcPts val="0"/>
                        </a:spcAft>
                        <a:buNone/>
                      </a:pPr>
                      <a:r>
                        <a:rPr b="0" lang="en-IN" sz="1800" u="none" cap="none" strike="noStrike"/>
                        <a:t>Average</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2201</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5659</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28600">
                <a:tc>
                  <a:txBody>
                    <a:bodyPr/>
                    <a:lstStyle/>
                    <a:p>
                      <a:pPr indent="0" lvl="0" marL="0" marR="0" rtl="0" algn="l">
                        <a:spcBef>
                          <a:spcPts val="0"/>
                        </a:spcBef>
                        <a:spcAft>
                          <a:spcPts val="0"/>
                        </a:spcAft>
                        <a:buNone/>
                      </a:pPr>
                      <a:r>
                        <a:rPr b="0" lang="en-IN" sz="1800" u="none" cap="none" strike="noStrike"/>
                        <a:t>Below Average</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595</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2034</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28600">
                <a:tc>
                  <a:txBody>
                    <a:bodyPr/>
                    <a:lstStyle/>
                    <a:p>
                      <a:pPr indent="0" lvl="0" marL="0" marR="0" rtl="0" algn="l">
                        <a:spcBef>
                          <a:spcPts val="0"/>
                        </a:spcBef>
                        <a:spcAft>
                          <a:spcPts val="0"/>
                        </a:spcAft>
                        <a:buNone/>
                      </a:pPr>
                      <a:r>
                        <a:rPr b="0" lang="en-IN" sz="1800" u="none" cap="none" strike="noStrike"/>
                        <a:t>Highly Recommended</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1284</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2639</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graphicFrame>
        <p:nvGraphicFramePr>
          <p:cNvPr id="245" name="Google Shape;245;p13"/>
          <p:cNvGraphicFramePr/>
          <p:nvPr/>
        </p:nvGraphicFramePr>
        <p:xfrm>
          <a:off x="6696363" y="3124994"/>
          <a:ext cx="3000000" cy="3000000"/>
        </p:xfrm>
        <a:graphic>
          <a:graphicData uri="http://schemas.openxmlformats.org/drawingml/2006/table">
            <a:tbl>
              <a:tblPr>
                <a:noFill/>
                <a:tableStyleId>{00174DE9-E7C4-49B0-9A2F-7A429B243C13}</a:tableStyleId>
              </a:tblPr>
              <a:tblGrid>
                <a:gridCol w="2570225"/>
                <a:gridCol w="1303875"/>
                <a:gridCol w="1289025"/>
              </a:tblGrid>
              <a:tr h="228600">
                <a:tc>
                  <a:txBody>
                    <a:bodyPr/>
                    <a:lstStyle/>
                    <a:p>
                      <a:pPr indent="0" lvl="0" marL="0" marR="0" rtl="0" algn="l">
                        <a:spcBef>
                          <a:spcPts val="0"/>
                        </a:spcBef>
                        <a:spcAft>
                          <a:spcPts val="0"/>
                        </a:spcAft>
                        <a:buNone/>
                      </a:pPr>
                      <a:r>
                        <a:rPr b="0" lang="en-IN" sz="1800" u="none" cap="none" strike="noStrike"/>
                        <a:t>online_order v/s rate_cat</a:t>
                      </a:r>
                      <a:endParaRPr b="0" sz="1800" u="none" cap="none" strike="noStrike"/>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lang="en-IN" sz="1800" u="none" cap="none" strike="noStrike"/>
                        <a:t>No</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lang="en-IN" sz="1800" u="none" cap="none" strike="noStrike"/>
                        <a:t>Yes</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t/>
                      </a:r>
                      <a:endParaRPr b="0" sz="1800" u="none" cap="none" strike="noStrike"/>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t/>
                      </a:r>
                      <a:endParaRPr b="0" sz="1800" u="none" cap="none" strike="noStrike"/>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t/>
                      </a:r>
                      <a:endParaRPr b="0" sz="1800" u="none" cap="none" strike="noStrike"/>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28600">
                <a:tc>
                  <a:txBody>
                    <a:bodyPr/>
                    <a:lstStyle/>
                    <a:p>
                      <a:pPr indent="0" lvl="0" marL="0" marR="0" rtl="0" algn="l">
                        <a:spcBef>
                          <a:spcPts val="0"/>
                        </a:spcBef>
                        <a:spcAft>
                          <a:spcPts val="0"/>
                        </a:spcAft>
                        <a:buNone/>
                      </a:pPr>
                      <a:r>
                        <a:rPr b="0" lang="en-IN" sz="1800" u="none" cap="none" strike="noStrike"/>
                        <a:t>Average</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28.00</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72.00</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28600">
                <a:tc>
                  <a:txBody>
                    <a:bodyPr/>
                    <a:lstStyle/>
                    <a:p>
                      <a:pPr indent="0" lvl="0" marL="0" marR="0" rtl="0" algn="l">
                        <a:spcBef>
                          <a:spcPts val="0"/>
                        </a:spcBef>
                        <a:spcAft>
                          <a:spcPts val="0"/>
                        </a:spcAft>
                        <a:buNone/>
                      </a:pPr>
                      <a:r>
                        <a:rPr b="0" lang="en-IN" sz="1800" u="none" cap="none" strike="noStrike"/>
                        <a:t>Below Average</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22.63</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77.37</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28600">
                <a:tc>
                  <a:txBody>
                    <a:bodyPr/>
                    <a:lstStyle/>
                    <a:p>
                      <a:pPr indent="0" lvl="0" marL="0" marR="0" rtl="0" algn="l">
                        <a:spcBef>
                          <a:spcPts val="0"/>
                        </a:spcBef>
                        <a:spcAft>
                          <a:spcPts val="0"/>
                        </a:spcAft>
                        <a:buNone/>
                      </a:pPr>
                      <a:r>
                        <a:rPr b="0" lang="en-IN" sz="1800" u="none" cap="none" strike="noStrike"/>
                        <a:t>Highly Recommended</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32.73</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u="none" cap="none" strike="noStrike"/>
                        <a:t>67.27</a:t>
                      </a:r>
                      <a:endParaRPr/>
                    </a:p>
                  </a:txBody>
                  <a:tcPr marT="38100" marB="3810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4"/>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Online Order v/s the Rating</a:t>
            </a:r>
            <a:endParaRPr/>
          </a:p>
        </p:txBody>
      </p:sp>
      <p:pic>
        <p:nvPicPr>
          <p:cNvPr id="251" name="Google Shape;251;p14"/>
          <p:cNvPicPr preferRelativeResize="0"/>
          <p:nvPr/>
        </p:nvPicPr>
        <p:blipFill rotWithShape="1">
          <a:blip r:embed="rId3">
            <a:alphaModFix/>
          </a:blip>
          <a:srcRect b="0" l="0" r="0" t="0"/>
          <a:stretch/>
        </p:blipFill>
        <p:spPr>
          <a:xfrm>
            <a:off x="463550" y="1461243"/>
            <a:ext cx="5704175" cy="39152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5"/>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100000"/>
              <a:buFont typeface="Inter"/>
              <a:buNone/>
            </a:pPr>
            <a:r>
              <a:rPr b="0" i="0" lang="en-IN">
                <a:solidFill>
                  <a:srgbClr val="000000"/>
                </a:solidFill>
                <a:latin typeface="Inter"/>
                <a:ea typeface="Inter"/>
                <a:cs typeface="Inter"/>
                <a:sym typeface="Inter"/>
              </a:rPr>
              <a:t>Best Budget Restaurant based on number of Resturant_type</a:t>
            </a:r>
            <a:br>
              <a:rPr b="0" i="0" lang="en-IN">
                <a:solidFill>
                  <a:srgbClr val="000000"/>
                </a:solidFill>
                <a:latin typeface="Inter"/>
                <a:ea typeface="Inter"/>
                <a:cs typeface="Inter"/>
                <a:sym typeface="Inter"/>
              </a:rPr>
            </a:br>
            <a:endParaRPr/>
          </a:p>
        </p:txBody>
      </p:sp>
      <p:sp>
        <p:nvSpPr>
          <p:cNvPr id="257" name="Google Shape;257;p15"/>
          <p:cNvSpPr/>
          <p:nvPr/>
        </p:nvSpPr>
        <p:spPr>
          <a:xfrm>
            <a:off x="463550" y="1545680"/>
            <a:ext cx="9559636" cy="320087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C4043"/>
              </a:buClr>
              <a:buSzPts val="1600"/>
              <a:buFont typeface="Roboto Mono"/>
              <a:buNone/>
            </a:pPr>
            <a:r>
              <a:rPr b="0" i="0" lang="en-IN" sz="1600" u="none" cap="none" strike="noStrike">
                <a:solidFill>
                  <a:srgbClr val="3C4043"/>
                </a:solidFill>
                <a:latin typeface="Roboto Mono"/>
                <a:ea typeface="Roboto Mono"/>
                <a:cs typeface="Roboto Mono"/>
                <a:sym typeface="Roboto Mono"/>
              </a:rPr>
              <a:t>Resturant type :Buffet name Southindies 4.285 Name: ExtractedRate, dtype: float64 </a:t>
            </a:r>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3C4043"/>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3C4043"/>
              </a:buClr>
              <a:buSzPts val="1600"/>
              <a:buFont typeface="Roboto Mono"/>
              <a:buNone/>
            </a:pPr>
            <a:r>
              <a:rPr b="0" i="0" lang="en-IN" sz="1600" u="none" cap="none" strike="noStrike">
                <a:solidFill>
                  <a:srgbClr val="3C4043"/>
                </a:solidFill>
                <a:latin typeface="Roboto Mono"/>
                <a:ea typeface="Roboto Mono"/>
                <a:cs typeface="Roboto Mono"/>
                <a:sym typeface="Roboto Mono"/>
              </a:rPr>
              <a:t>Resturant type :Cafes name The Hungry Shark Cafe 5.0 Name: ExtractedRate, dtype: float64 </a:t>
            </a:r>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3C4043"/>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3C4043"/>
              </a:buClr>
              <a:buSzPts val="1600"/>
              <a:buFont typeface="Roboto Mono"/>
              <a:buNone/>
            </a:pPr>
            <a:r>
              <a:rPr b="0" i="0" lang="en-IN" sz="1600" u="none" cap="none" strike="noStrike">
                <a:solidFill>
                  <a:srgbClr val="3C4043"/>
                </a:solidFill>
                <a:latin typeface="Roboto Mono"/>
                <a:ea typeface="Roboto Mono"/>
                <a:cs typeface="Roboto Mono"/>
                <a:sym typeface="Roboto Mono"/>
              </a:rPr>
              <a:t>Resturant type :Delivery name Hyderabad Biryaani Palace 5.0 Name: ExtractedRate, dtype: float64</a:t>
            </a:r>
            <a:endParaRPr/>
          </a:p>
          <a:p>
            <a:pPr indent="0" lvl="0" marL="0" marR="0" rtl="0" algn="l">
              <a:lnSpc>
                <a:spcPct val="100000"/>
              </a:lnSpc>
              <a:spcBef>
                <a:spcPts val="0"/>
              </a:spcBef>
              <a:spcAft>
                <a:spcPts val="0"/>
              </a:spcAft>
              <a:buClr>
                <a:srgbClr val="3C4043"/>
              </a:buClr>
              <a:buSzPts val="1600"/>
              <a:buFont typeface="Roboto Mono"/>
              <a:buNone/>
            </a:pPr>
            <a:r>
              <a:rPr b="0" i="0" lang="en-IN" sz="1600" u="none" cap="none" strike="noStrike">
                <a:solidFill>
                  <a:srgbClr val="3C4043"/>
                </a:solidFill>
                <a:latin typeface="Roboto Mono"/>
                <a:ea typeface="Roboto Mono"/>
                <a:cs typeface="Roboto Mono"/>
                <a:sym typeface="Roboto Mono"/>
              </a:rPr>
              <a:t> </a:t>
            </a:r>
            <a:endParaRPr/>
          </a:p>
          <a:p>
            <a:pPr indent="0" lvl="0" marL="0" marR="0" rtl="0" algn="l">
              <a:lnSpc>
                <a:spcPct val="100000"/>
              </a:lnSpc>
              <a:spcBef>
                <a:spcPts val="0"/>
              </a:spcBef>
              <a:spcAft>
                <a:spcPts val="0"/>
              </a:spcAft>
              <a:buClr>
                <a:srgbClr val="3C4043"/>
              </a:buClr>
              <a:buSzPts val="1600"/>
              <a:buFont typeface="Roboto Mono"/>
              <a:buNone/>
            </a:pPr>
            <a:r>
              <a:rPr b="0" i="0" lang="en-IN" sz="1600" u="none" cap="none" strike="noStrike">
                <a:solidFill>
                  <a:srgbClr val="3C4043"/>
                </a:solidFill>
                <a:latin typeface="Roboto Mono"/>
                <a:ea typeface="Roboto Mono"/>
                <a:cs typeface="Roboto Mono"/>
                <a:sym typeface="Roboto Mono"/>
              </a:rPr>
              <a:t>Resturant type :Desserts name The Hungry Shark Cafe 5.0 Name: ExtractedRate, dtype: float64</a:t>
            </a:r>
            <a:endParaRPr/>
          </a:p>
          <a:p>
            <a:pPr indent="0" lvl="0" marL="0" marR="0" rtl="0" algn="l">
              <a:lnSpc>
                <a:spcPct val="100000"/>
              </a:lnSpc>
              <a:spcBef>
                <a:spcPts val="0"/>
              </a:spcBef>
              <a:spcAft>
                <a:spcPts val="0"/>
              </a:spcAft>
              <a:buClr>
                <a:srgbClr val="3C4043"/>
              </a:buClr>
              <a:buSzPts val="1600"/>
              <a:buFont typeface="Roboto Mono"/>
              <a:buNone/>
            </a:pPr>
            <a:r>
              <a:rPr b="0" i="0" lang="en-IN" sz="1600" u="none" cap="none" strike="noStrike">
                <a:solidFill>
                  <a:srgbClr val="3C4043"/>
                </a:solidFill>
                <a:latin typeface="Roboto Mono"/>
                <a:ea typeface="Roboto Mono"/>
                <a:cs typeface="Roboto Mono"/>
                <a:sym typeface="Roboto Mono"/>
              </a:rPr>
              <a:t> </a:t>
            </a:r>
            <a:endParaRPr/>
          </a:p>
          <a:p>
            <a:pPr indent="0" lvl="0" marL="0" marR="0" rtl="0" algn="l">
              <a:lnSpc>
                <a:spcPct val="100000"/>
              </a:lnSpc>
              <a:spcBef>
                <a:spcPts val="0"/>
              </a:spcBef>
              <a:spcAft>
                <a:spcPts val="0"/>
              </a:spcAft>
              <a:buClr>
                <a:srgbClr val="3C4043"/>
              </a:buClr>
              <a:buSzPts val="1600"/>
              <a:buFont typeface="Roboto Mono"/>
              <a:buNone/>
            </a:pPr>
            <a:r>
              <a:rPr b="0" i="0" lang="en-IN" sz="1600" u="none" cap="none" strike="noStrike">
                <a:solidFill>
                  <a:srgbClr val="3C4043"/>
                </a:solidFill>
                <a:latin typeface="Roboto Mono"/>
                <a:ea typeface="Roboto Mono"/>
                <a:cs typeface="Roboto Mono"/>
                <a:sym typeface="Roboto Mono"/>
              </a:rPr>
              <a:t>Resturant type :Dine-out name SR Andhra Spicy House 5.0 Name: ExtractedRate, dtype: float64 </a:t>
            </a:r>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3C4043"/>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3C4043"/>
              </a:buClr>
              <a:buSzPts val="1600"/>
              <a:buFont typeface="Roboto Mono"/>
              <a:buNone/>
            </a:pPr>
            <a:r>
              <a:rPr b="0" i="0" lang="en-IN" sz="1600" u="none" cap="none" strike="noStrike">
                <a:solidFill>
                  <a:srgbClr val="3C4043"/>
                </a:solidFill>
                <a:latin typeface="Roboto Mono"/>
                <a:ea typeface="Roboto Mono"/>
                <a:cs typeface="Roboto Mono"/>
                <a:sym typeface="Roboto Mono"/>
              </a:rPr>
              <a:t>Resturant type :Drinks &amp; nightlife name Baar Union 4.56 Name: ExtractedRate, dtype: float64 </a:t>
            </a:r>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3C4043"/>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3C4043"/>
              </a:buClr>
              <a:buSzPts val="1600"/>
              <a:buFont typeface="Roboto Mono"/>
              <a:buNone/>
            </a:pPr>
            <a:r>
              <a:rPr b="0" i="0" lang="en-IN" sz="1600" u="none" cap="none" strike="noStrike">
                <a:solidFill>
                  <a:srgbClr val="3C4043"/>
                </a:solidFill>
                <a:latin typeface="Roboto Mono"/>
                <a:ea typeface="Roboto Mono"/>
                <a:cs typeface="Roboto Mono"/>
                <a:sym typeface="Roboto Mono"/>
              </a:rPr>
              <a:t>Resturant type :Pubs and bars name Baar Union 4.55 Name: ExtractedRate, dtype: float64</a:t>
            </a:r>
            <a:r>
              <a:rPr b="0" i="0" lang="en-IN" sz="1200" u="none" cap="none" strike="noStrike">
                <a:solidFill>
                  <a:schemeClr val="dk1"/>
                </a:solidFill>
                <a:latin typeface="Calibri"/>
                <a:ea typeface="Calibri"/>
                <a:cs typeface="Calibri"/>
                <a:sym typeface="Calibri"/>
              </a:rPr>
              <a:t> </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6"/>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Type of Cusines v/s Number of Reviews</a:t>
            </a:r>
            <a:endParaRPr/>
          </a:p>
        </p:txBody>
      </p:sp>
      <p:pic>
        <p:nvPicPr>
          <p:cNvPr id="263" name="Google Shape;263;p16"/>
          <p:cNvPicPr preferRelativeResize="0"/>
          <p:nvPr/>
        </p:nvPicPr>
        <p:blipFill rotWithShape="1">
          <a:blip r:embed="rId3">
            <a:alphaModFix/>
          </a:blip>
          <a:srcRect b="0" l="0" r="0" t="0"/>
          <a:stretch/>
        </p:blipFill>
        <p:spPr>
          <a:xfrm>
            <a:off x="2164339" y="1982500"/>
            <a:ext cx="6388533" cy="42536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7"/>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62626"/>
              </a:buClr>
              <a:buSzPct val="100000"/>
              <a:buFont typeface="Arial Narrow"/>
              <a:buNone/>
            </a:pPr>
            <a:br>
              <a:rPr lang="en-IN"/>
            </a:br>
            <a:r>
              <a:rPr b="0" i="0" lang="en-IN">
                <a:latin typeface="Inter"/>
                <a:ea typeface="Inter"/>
                <a:cs typeface="Inter"/>
                <a:sym typeface="Inter"/>
              </a:rPr>
              <a:t>Best Budget Resturant based on number of Cuisine</a:t>
            </a:r>
            <a:endParaRPr/>
          </a:p>
        </p:txBody>
      </p:sp>
      <p:sp>
        <p:nvSpPr>
          <p:cNvPr id="269" name="Google Shape;269;p17"/>
          <p:cNvSpPr/>
          <p:nvPr/>
        </p:nvSpPr>
        <p:spPr>
          <a:xfrm>
            <a:off x="560848" y="1660202"/>
            <a:ext cx="8121073" cy="32316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C4043"/>
              </a:buClr>
              <a:buSzPts val="1400"/>
              <a:buFont typeface="Roboto Mono"/>
              <a:buNone/>
            </a:pPr>
            <a:r>
              <a:rPr b="0" i="0" lang="en-IN" sz="1400" u="none" cap="none" strike="noStrike">
                <a:solidFill>
                  <a:srgbClr val="3C4043"/>
                </a:solidFill>
                <a:latin typeface="Roboto Mono"/>
                <a:ea typeface="Roboto Mono"/>
                <a:cs typeface="Roboto Mono"/>
                <a:sym typeface="Roboto Mono"/>
              </a:rPr>
              <a:t>Cuisines :1 name SR Andhra Spicy House 5.0 Name: ExtractedRate, dtype: float64</a:t>
            </a:r>
            <a:endParaRPr/>
          </a:p>
          <a:p>
            <a:pPr indent="0" lvl="0" marL="0" marR="0" rtl="0" algn="l">
              <a:lnSpc>
                <a:spcPct val="100000"/>
              </a:lnSpc>
              <a:spcBef>
                <a:spcPts val="0"/>
              </a:spcBef>
              <a:spcAft>
                <a:spcPts val="0"/>
              </a:spcAft>
              <a:buClr>
                <a:srgbClr val="3C4043"/>
              </a:buClr>
              <a:buSzPts val="1400"/>
              <a:buFont typeface="Roboto Mono"/>
              <a:buNone/>
            </a:pPr>
            <a:r>
              <a:rPr b="0" i="0" lang="en-IN" sz="1400" u="none" cap="none" strike="noStrike">
                <a:solidFill>
                  <a:srgbClr val="3C4043"/>
                </a:solidFill>
                <a:latin typeface="Roboto Mono"/>
                <a:ea typeface="Roboto Mono"/>
                <a:cs typeface="Roboto Mono"/>
                <a:sym typeface="Roboto Mono"/>
              </a:rPr>
              <a:t> </a:t>
            </a:r>
            <a:endParaRPr/>
          </a:p>
          <a:p>
            <a:pPr indent="0" lvl="0" marL="0" marR="0" rtl="0" algn="l">
              <a:lnSpc>
                <a:spcPct val="100000"/>
              </a:lnSpc>
              <a:spcBef>
                <a:spcPts val="0"/>
              </a:spcBef>
              <a:spcAft>
                <a:spcPts val="0"/>
              </a:spcAft>
              <a:buClr>
                <a:srgbClr val="3C4043"/>
              </a:buClr>
              <a:buSzPts val="1400"/>
              <a:buFont typeface="Roboto Mono"/>
              <a:buNone/>
            </a:pPr>
            <a:r>
              <a:rPr b="0" i="0" lang="en-IN" sz="1400" u="none" cap="none" strike="noStrike">
                <a:solidFill>
                  <a:srgbClr val="3C4043"/>
                </a:solidFill>
                <a:latin typeface="Roboto Mono"/>
                <a:ea typeface="Roboto Mono"/>
                <a:cs typeface="Roboto Mono"/>
                <a:sym typeface="Roboto Mono"/>
              </a:rPr>
              <a:t>Cuisines :2 name BIB - Breakfast in the Box 5.0 Name: ExtractedRate, dtype: float64</a:t>
            </a:r>
            <a:endParaRPr/>
          </a:p>
          <a:p>
            <a:pPr indent="0" lvl="0" marL="0" marR="0" rtl="0" algn="l">
              <a:lnSpc>
                <a:spcPct val="100000"/>
              </a:lnSpc>
              <a:spcBef>
                <a:spcPts val="0"/>
              </a:spcBef>
              <a:spcAft>
                <a:spcPts val="0"/>
              </a:spcAft>
              <a:buClr>
                <a:srgbClr val="3C4043"/>
              </a:buClr>
              <a:buSzPts val="1400"/>
              <a:buFont typeface="Roboto Mono"/>
              <a:buNone/>
            </a:pPr>
            <a:r>
              <a:rPr b="0" i="0" lang="en-IN" sz="1400" u="none" cap="none" strike="noStrike">
                <a:solidFill>
                  <a:srgbClr val="3C4043"/>
                </a:solidFill>
                <a:latin typeface="Roboto Mono"/>
                <a:ea typeface="Roboto Mono"/>
                <a:cs typeface="Roboto Mono"/>
                <a:sym typeface="Roboto Mono"/>
              </a:rPr>
              <a:t> </a:t>
            </a:r>
            <a:endParaRPr/>
          </a:p>
          <a:p>
            <a:pPr indent="0" lvl="0" marL="0" marR="0" rtl="0" algn="l">
              <a:lnSpc>
                <a:spcPct val="100000"/>
              </a:lnSpc>
              <a:spcBef>
                <a:spcPts val="0"/>
              </a:spcBef>
              <a:spcAft>
                <a:spcPts val="0"/>
              </a:spcAft>
              <a:buClr>
                <a:srgbClr val="3C4043"/>
              </a:buClr>
              <a:buSzPts val="1400"/>
              <a:buFont typeface="Roboto Mono"/>
              <a:buNone/>
            </a:pPr>
            <a:r>
              <a:rPr b="0" i="0" lang="en-IN" sz="1400" u="none" cap="none" strike="noStrike">
                <a:solidFill>
                  <a:srgbClr val="3C4043"/>
                </a:solidFill>
                <a:latin typeface="Roboto Mono"/>
                <a:ea typeface="Roboto Mono"/>
                <a:cs typeface="Roboto Mono"/>
                <a:sym typeface="Roboto Mono"/>
              </a:rPr>
              <a:t>Cuisines :3 name The Hungry Shark Cafe 5.0 Name: ExtractedRate, dtype: float64</a:t>
            </a:r>
            <a:endParaRPr/>
          </a:p>
          <a:p>
            <a:pPr indent="0" lvl="0" marL="0" marR="0" rtl="0" algn="l">
              <a:lnSpc>
                <a:spcPct val="100000"/>
              </a:lnSpc>
              <a:spcBef>
                <a:spcPts val="0"/>
              </a:spcBef>
              <a:spcAft>
                <a:spcPts val="0"/>
              </a:spcAft>
              <a:buClr>
                <a:srgbClr val="3C4043"/>
              </a:buClr>
              <a:buSzPts val="1400"/>
              <a:buFont typeface="Roboto Mono"/>
              <a:buNone/>
            </a:pPr>
            <a:r>
              <a:rPr b="0" i="0" lang="en-IN" sz="1400" u="none" cap="none" strike="noStrike">
                <a:solidFill>
                  <a:srgbClr val="3C4043"/>
                </a:solidFill>
                <a:latin typeface="Roboto Mono"/>
                <a:ea typeface="Roboto Mono"/>
                <a:cs typeface="Roboto Mono"/>
                <a:sym typeface="Roboto Mono"/>
              </a:rPr>
              <a:t> </a:t>
            </a:r>
            <a:endParaRPr/>
          </a:p>
          <a:p>
            <a:pPr indent="0" lvl="0" marL="0" marR="0" rtl="0" algn="l">
              <a:lnSpc>
                <a:spcPct val="100000"/>
              </a:lnSpc>
              <a:spcBef>
                <a:spcPts val="0"/>
              </a:spcBef>
              <a:spcAft>
                <a:spcPts val="0"/>
              </a:spcAft>
              <a:buClr>
                <a:srgbClr val="3C4043"/>
              </a:buClr>
              <a:buSzPts val="1400"/>
              <a:buFont typeface="Roboto Mono"/>
              <a:buNone/>
            </a:pPr>
            <a:r>
              <a:rPr b="0" i="0" lang="en-IN" sz="1400" u="none" cap="none" strike="noStrike">
                <a:solidFill>
                  <a:srgbClr val="3C4043"/>
                </a:solidFill>
                <a:latin typeface="Roboto Mono"/>
                <a:ea typeface="Roboto Mono"/>
                <a:cs typeface="Roboto Mono"/>
                <a:sym typeface="Roboto Mono"/>
              </a:rPr>
              <a:t>Cuisines :4 name Kuttanadu 5.0 Name: ExtractedRate, dtype: float64 </a:t>
            </a:r>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3C4043"/>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3C4043"/>
              </a:buClr>
              <a:buSzPts val="1400"/>
              <a:buFont typeface="Roboto Mono"/>
              <a:buNone/>
            </a:pPr>
            <a:r>
              <a:rPr b="0" i="0" lang="en-IN" sz="1400" u="none" cap="none" strike="noStrike">
                <a:solidFill>
                  <a:srgbClr val="3C4043"/>
                </a:solidFill>
                <a:latin typeface="Roboto Mono"/>
                <a:ea typeface="Roboto Mono"/>
                <a:cs typeface="Roboto Mono"/>
                <a:sym typeface="Roboto Mono"/>
              </a:rPr>
              <a:t>Cuisines :5 name Navrang Kabab Korner 5.0 Name: ExtractedRate, dtype: float64 </a:t>
            </a:r>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3C4043"/>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3C4043"/>
              </a:buClr>
              <a:buSzPts val="1400"/>
              <a:buFont typeface="Roboto Mono"/>
              <a:buNone/>
            </a:pPr>
            <a:r>
              <a:rPr b="0" i="0" lang="en-IN" sz="1400" u="none" cap="none" strike="noStrike">
                <a:solidFill>
                  <a:srgbClr val="3C4043"/>
                </a:solidFill>
                <a:latin typeface="Roboto Mono"/>
                <a:ea typeface="Roboto Mono"/>
                <a:cs typeface="Roboto Mono"/>
                <a:sym typeface="Roboto Mono"/>
              </a:rPr>
              <a:t>Cuisines :6 name Bamey's Restro Cafe 4.374 Name: ExtractedRate, dtype: float64 </a:t>
            </a:r>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3C4043"/>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3C4043"/>
              </a:buClr>
              <a:buSzPts val="1400"/>
              <a:buFont typeface="Roboto Mono"/>
              <a:buNone/>
            </a:pPr>
            <a:r>
              <a:rPr b="0" i="0" lang="en-IN" sz="1400" u="none" cap="none" strike="noStrike">
                <a:solidFill>
                  <a:srgbClr val="3C4043"/>
                </a:solidFill>
                <a:latin typeface="Roboto Mono"/>
                <a:ea typeface="Roboto Mono"/>
                <a:cs typeface="Roboto Mono"/>
                <a:sym typeface="Roboto Mono"/>
              </a:rPr>
              <a:t>Cuisines :7 name Coffee Mechanics 4.38 Name: ExtractedRate, dtype: float64 </a:t>
            </a:r>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3C4043"/>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3C4043"/>
              </a:buClr>
              <a:buSzPts val="1400"/>
              <a:buFont typeface="Roboto Mono"/>
              <a:buNone/>
            </a:pPr>
            <a:r>
              <a:rPr b="0" i="0" lang="en-IN" sz="1400" u="none" cap="none" strike="noStrike">
                <a:solidFill>
                  <a:srgbClr val="3C4043"/>
                </a:solidFill>
                <a:latin typeface="Roboto Mono"/>
                <a:ea typeface="Roboto Mono"/>
                <a:cs typeface="Roboto Mono"/>
                <a:sym typeface="Roboto Mono"/>
              </a:rPr>
              <a:t>Cuisines :8 name The Nosh House 4.26 Name: ExtractedRate, dtype: float64</a:t>
            </a:r>
            <a:r>
              <a:rPr b="0" i="0" lang="en-IN" sz="1100" u="none" cap="none" strike="noStrike">
                <a:solidFill>
                  <a:schemeClr val="dk1"/>
                </a:solidFill>
                <a:latin typeface="Calibri"/>
                <a:ea typeface="Calibri"/>
                <a:cs typeface="Calibri"/>
                <a:sym typeface="Calibri"/>
              </a:rPr>
              <a:t>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8"/>
          <p:cNvSpPr txBox="1"/>
          <p:nvPr>
            <p:ph type="title"/>
          </p:nvPr>
        </p:nvSpPr>
        <p:spPr>
          <a:xfrm>
            <a:off x="752429" y="218448"/>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EDA on Restaurants</a:t>
            </a:r>
            <a:endParaRPr/>
          </a:p>
        </p:txBody>
      </p:sp>
      <p:graphicFrame>
        <p:nvGraphicFramePr>
          <p:cNvPr id="275" name="Google Shape;275;p18"/>
          <p:cNvGraphicFramePr/>
          <p:nvPr/>
        </p:nvGraphicFramePr>
        <p:xfrm>
          <a:off x="383790" y="3239988"/>
          <a:ext cx="3854635" cy="2916670"/>
        </p:xfrm>
        <a:graphic>
          <a:graphicData uri="http://schemas.openxmlformats.org/drawingml/2006/chart">
            <c:chart r:id="rId3"/>
          </a:graphicData>
        </a:graphic>
      </p:graphicFrame>
      <p:sp>
        <p:nvSpPr>
          <p:cNvPr id="276" name="Google Shape;276;p18"/>
          <p:cNvSpPr txBox="1"/>
          <p:nvPr/>
        </p:nvSpPr>
        <p:spPr>
          <a:xfrm>
            <a:off x="383790" y="1132449"/>
            <a:ext cx="11449624"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Total Number of Unique restaurants in Bangalore is 2986</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If the branches of restaurant chains are included as separate restaurant the count goes up to 4299</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Number of restaurants with Just one outlet is 2523 which a very high 84%</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Domino’s Pizza (26), KFC (24), Pizza Hut (24), Fasoos (22) and McDonald’s (22) are the top 5 restaurant chains in Bangalore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highest rated restaurant chain in Bangalore is Belgian Waffle Factory with an average rating of 4.85</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highest rated Single outlet restaurant in Bangalore is Byg Brewski Brewing Company with a rating of 4.9</a:t>
            </a:r>
            <a:endParaRPr/>
          </a:p>
        </p:txBody>
      </p:sp>
      <p:graphicFrame>
        <p:nvGraphicFramePr>
          <p:cNvPr id="277" name="Google Shape;277;p18"/>
          <p:cNvGraphicFramePr/>
          <p:nvPr/>
        </p:nvGraphicFramePr>
        <p:xfrm>
          <a:off x="4436474" y="3239988"/>
          <a:ext cx="7576233" cy="2957526"/>
        </p:xfrm>
        <a:graphic>
          <a:graphicData uri="http://schemas.openxmlformats.org/drawingml/2006/chart">
            <c:chart r:id="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9"/>
          <p:cNvSpPr txBox="1"/>
          <p:nvPr>
            <p:ph idx="1" type="body"/>
          </p:nvPr>
        </p:nvSpPr>
        <p:spPr>
          <a:xfrm>
            <a:off x="463550" y="2155178"/>
            <a:ext cx="11260279" cy="3576431"/>
          </a:xfrm>
          <a:prstGeom prst="rect">
            <a:avLst/>
          </a:prstGeom>
          <a:noFill/>
          <a:ln>
            <a:noFill/>
          </a:ln>
        </p:spPr>
        <p:txBody>
          <a:bodyPr anchorCtr="0" anchor="t" bIns="45700" lIns="91425" spcFirstLastPara="1" rIns="91425" wrap="square" tIns="45700">
            <a:normAutofit/>
          </a:bodyPr>
          <a:lstStyle/>
          <a:p>
            <a:pPr indent="-127000" lvl="0" marL="228600" rtl="0" algn="l">
              <a:lnSpc>
                <a:spcPct val="90000"/>
              </a:lnSpc>
              <a:spcBef>
                <a:spcPts val="0"/>
              </a:spcBef>
              <a:spcAft>
                <a:spcPts val="0"/>
              </a:spcAft>
              <a:buClr>
                <a:srgbClr val="262626"/>
              </a:buClr>
              <a:buSzPts val="1600"/>
              <a:buFont typeface="Calibri"/>
              <a:buNone/>
            </a:pPr>
            <a:r>
              <a:t/>
            </a:r>
            <a:endParaRPr/>
          </a:p>
        </p:txBody>
      </p:sp>
      <p:sp>
        <p:nvSpPr>
          <p:cNvPr id="283" name="Google Shape;283;p19"/>
          <p:cNvSpPr txBox="1"/>
          <p:nvPr>
            <p:ph idx="2"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2400"/>
              <a:buFont typeface="Arial"/>
              <a:buNone/>
            </a:pPr>
            <a:r>
              <a:t/>
            </a:r>
            <a:endParaRPr/>
          </a:p>
        </p:txBody>
      </p:sp>
      <p:sp>
        <p:nvSpPr>
          <p:cNvPr id="284" name="Google Shape;284;p19"/>
          <p:cNvSpPr txBox="1"/>
          <p:nvPr>
            <p:ph type="title"/>
          </p:nvPr>
        </p:nvSpPr>
        <p:spPr>
          <a:xfrm>
            <a:off x="931722" y="-15327"/>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EDA on Restaurants Names</a:t>
            </a:r>
            <a:endParaRPr/>
          </a:p>
        </p:txBody>
      </p:sp>
      <p:grpSp>
        <p:nvGrpSpPr>
          <p:cNvPr id="285" name="Google Shape;285;p19"/>
          <p:cNvGrpSpPr/>
          <p:nvPr/>
        </p:nvGrpSpPr>
        <p:grpSpPr>
          <a:xfrm>
            <a:off x="176981" y="4584541"/>
            <a:ext cx="11833414" cy="1753919"/>
            <a:chOff x="0" y="203"/>
            <a:chExt cx="11833414" cy="1753919"/>
          </a:xfrm>
        </p:grpSpPr>
        <p:sp>
          <p:nvSpPr>
            <p:cNvPr id="286" name="Google Shape;286;p19"/>
            <p:cNvSpPr/>
            <p:nvPr/>
          </p:nvSpPr>
          <p:spPr>
            <a:xfrm>
              <a:off x="0" y="203"/>
              <a:ext cx="11833414" cy="33696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txBox="1"/>
            <p:nvPr/>
          </p:nvSpPr>
          <p:spPr>
            <a:xfrm>
              <a:off x="16449" y="16652"/>
              <a:ext cx="11800516" cy="304062"/>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Calibri"/>
                <a:buNone/>
              </a:pPr>
              <a:r>
                <a:rPr lang="en-IN" sz="1400">
                  <a:solidFill>
                    <a:schemeClr val="lt1"/>
                  </a:solidFill>
                  <a:latin typeface="Calibri"/>
                  <a:ea typeface="Calibri"/>
                  <a:cs typeface="Calibri"/>
                  <a:sym typeface="Calibri"/>
                </a:rPr>
                <a:t>The top 3 alphabets are T, S and C with 334, 320 and 269 unique names starting with them </a:t>
              </a:r>
              <a:endParaRPr/>
            </a:p>
          </p:txBody>
        </p:sp>
        <p:sp>
          <p:nvSpPr>
            <p:cNvPr id="288" name="Google Shape;288;p19"/>
            <p:cNvSpPr/>
            <p:nvPr/>
          </p:nvSpPr>
          <p:spPr>
            <a:xfrm>
              <a:off x="0" y="354443"/>
              <a:ext cx="11833414" cy="33696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txBox="1"/>
            <p:nvPr/>
          </p:nvSpPr>
          <p:spPr>
            <a:xfrm>
              <a:off x="16449" y="370892"/>
              <a:ext cx="11800516" cy="304062"/>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Calibri"/>
                <a:buNone/>
              </a:pPr>
              <a:r>
                <a:rPr lang="en-IN" sz="1400">
                  <a:solidFill>
                    <a:schemeClr val="lt1"/>
                  </a:solidFill>
                  <a:latin typeface="Calibri"/>
                  <a:ea typeface="Calibri"/>
                  <a:cs typeface="Calibri"/>
                  <a:sym typeface="Calibri"/>
                </a:rPr>
                <a:t>The bottom 3 alphabets are Q, X and Y with 5, 6 and 13 unique names starting with them </a:t>
              </a:r>
              <a:endParaRPr/>
            </a:p>
          </p:txBody>
        </p:sp>
        <p:sp>
          <p:nvSpPr>
            <p:cNvPr id="290" name="Google Shape;290;p19"/>
            <p:cNvSpPr/>
            <p:nvPr/>
          </p:nvSpPr>
          <p:spPr>
            <a:xfrm>
              <a:off x="0" y="708683"/>
              <a:ext cx="11833414" cy="33696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txBox="1"/>
            <p:nvPr/>
          </p:nvSpPr>
          <p:spPr>
            <a:xfrm>
              <a:off x="16449" y="725132"/>
              <a:ext cx="11800516" cy="304062"/>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Calibri"/>
                <a:buNone/>
              </a:pPr>
              <a:r>
                <a:rPr lang="en-IN" sz="1400">
                  <a:solidFill>
                    <a:schemeClr val="lt1"/>
                  </a:solidFill>
                  <a:latin typeface="Calibri"/>
                  <a:ea typeface="Calibri"/>
                  <a:cs typeface="Calibri"/>
                  <a:sym typeface="Calibri"/>
                </a:rPr>
                <a:t>Q and X also have an average rating above 4 but that is due to extremely small sample size. Otherwise T tops again with an average rating of 3.91</a:t>
              </a:r>
              <a:endParaRPr/>
            </a:p>
          </p:txBody>
        </p:sp>
        <p:sp>
          <p:nvSpPr>
            <p:cNvPr id="292" name="Google Shape;292;p19"/>
            <p:cNvSpPr/>
            <p:nvPr/>
          </p:nvSpPr>
          <p:spPr>
            <a:xfrm>
              <a:off x="0" y="1062923"/>
              <a:ext cx="11833414" cy="33696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txBox="1"/>
            <p:nvPr/>
          </p:nvSpPr>
          <p:spPr>
            <a:xfrm>
              <a:off x="16449" y="1079372"/>
              <a:ext cx="11800516" cy="304062"/>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Calibri"/>
                <a:buNone/>
              </a:pPr>
              <a:r>
                <a:rPr lang="en-IN" sz="1400">
                  <a:solidFill>
                    <a:schemeClr val="lt1"/>
                  </a:solidFill>
                  <a:latin typeface="Calibri"/>
                  <a:ea typeface="Calibri"/>
                  <a:cs typeface="Calibri"/>
                  <a:sym typeface="Calibri"/>
                </a:rPr>
                <a:t>Alphabets N and U have the lowest average rating of 3.68.</a:t>
              </a:r>
              <a:endParaRPr/>
            </a:p>
          </p:txBody>
        </p:sp>
        <p:sp>
          <p:nvSpPr>
            <p:cNvPr id="294" name="Google Shape;294;p19"/>
            <p:cNvSpPr/>
            <p:nvPr/>
          </p:nvSpPr>
          <p:spPr>
            <a:xfrm>
              <a:off x="0" y="1417162"/>
              <a:ext cx="11833414" cy="33696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txBox="1"/>
            <p:nvPr/>
          </p:nvSpPr>
          <p:spPr>
            <a:xfrm>
              <a:off x="16449" y="1433611"/>
              <a:ext cx="11800516" cy="304062"/>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Calibri"/>
                <a:buNone/>
              </a:pPr>
              <a:r>
                <a:rPr lang="en-IN" sz="1400">
                  <a:solidFill>
                    <a:schemeClr val="lt1"/>
                  </a:solidFill>
                  <a:latin typeface="Calibri"/>
                  <a:ea typeface="Calibri"/>
                  <a:cs typeface="Calibri"/>
                  <a:sym typeface="Calibri"/>
                </a:rPr>
                <a:t>All other alphabets hover around the mean rating</a:t>
              </a:r>
              <a:endParaRPr/>
            </a:p>
          </p:txBody>
        </p:sp>
      </p:grpSp>
      <p:graphicFrame>
        <p:nvGraphicFramePr>
          <p:cNvPr id="296" name="Google Shape;296;p19"/>
          <p:cNvGraphicFramePr/>
          <p:nvPr/>
        </p:nvGraphicFramePr>
        <p:xfrm>
          <a:off x="355461" y="681111"/>
          <a:ext cx="11833413" cy="3617259"/>
        </p:xfrm>
        <a:graphic>
          <a:graphicData uri="http://schemas.openxmlformats.org/drawingml/2006/chart">
            <c:chart r:id="rId3"/>
          </a:graphicData>
        </a:graphic>
      </p:graphicFrame>
      <p:sp>
        <p:nvSpPr>
          <p:cNvPr id="297" name="Google Shape;297;p19"/>
          <p:cNvSpPr txBox="1"/>
          <p:nvPr/>
        </p:nvSpPr>
        <p:spPr>
          <a:xfrm>
            <a:off x="320722" y="4298370"/>
            <a:ext cx="11403106" cy="30777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0000"/>
              </a:buClr>
              <a:buSzPts val="1400"/>
              <a:buFont typeface="Noto Sans Symbols"/>
              <a:buChar char="❖"/>
            </a:pPr>
            <a:r>
              <a:rPr lang="en-IN" sz="1400">
                <a:solidFill>
                  <a:srgbClr val="FF0000"/>
                </a:solidFill>
                <a:latin typeface="Calibri"/>
                <a:ea typeface="Calibri"/>
                <a:cs typeface="Calibri"/>
                <a:sym typeface="Calibri"/>
              </a:rPr>
              <a:t>Horizontal red line is an average rating line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descr="People with documents" id="124" name="Google Shape;124;p2"/>
          <p:cNvSpPr/>
          <p:nvPr/>
        </p:nvSpPr>
        <p:spPr>
          <a:xfrm>
            <a:off x="4954" y="0"/>
            <a:ext cx="12187045" cy="6857999"/>
          </a:xfrm>
          <a:custGeom>
            <a:rect b="b" l="l" r="r" t="t"/>
            <a:pathLst>
              <a:path extrusionOk="0" h="6858000" w="12189460">
                <a:moveTo>
                  <a:pt x="0" y="6858000"/>
                </a:moveTo>
                <a:lnTo>
                  <a:pt x="12188952" y="6858000"/>
                </a:lnTo>
                <a:lnTo>
                  <a:pt x="12188952" y="0"/>
                </a:lnTo>
                <a:lnTo>
                  <a:pt x="0" y="0"/>
                </a:lnTo>
                <a:lnTo>
                  <a:pt x="0" y="6858000"/>
                </a:lnTo>
                <a:close/>
              </a:path>
            </a:pathLst>
          </a:custGeom>
          <a:solidFill>
            <a:srgbClr val="00292E">
              <a:alpha val="474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Beige rectangle" id="125" name="Google Shape;125;p2"/>
          <p:cNvSpPr/>
          <p:nvPr/>
        </p:nvSpPr>
        <p:spPr>
          <a:xfrm>
            <a:off x="238624" y="914402"/>
            <a:ext cx="7256877" cy="5263376"/>
          </a:xfrm>
          <a:custGeom>
            <a:rect b="b" l="l" r="r" t="t"/>
            <a:pathLst>
              <a:path extrusionOk="0" h="333375" w="4010659">
                <a:moveTo>
                  <a:pt x="0" y="333006"/>
                </a:moveTo>
                <a:lnTo>
                  <a:pt x="4010367" y="333006"/>
                </a:lnTo>
                <a:lnTo>
                  <a:pt x="4010367" y="0"/>
                </a:lnTo>
                <a:lnTo>
                  <a:pt x="0" y="0"/>
                </a:lnTo>
                <a:lnTo>
                  <a:pt x="0" y="333006"/>
                </a:lnTo>
                <a:close/>
              </a:path>
            </a:pathLst>
          </a:custGeom>
          <a:solidFill>
            <a:srgbClr val="F0CB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Blue rectangle" id="126" name="Google Shape;126;p2"/>
          <p:cNvSpPr/>
          <p:nvPr/>
        </p:nvSpPr>
        <p:spPr>
          <a:xfrm>
            <a:off x="400314" y="1167838"/>
            <a:ext cx="7455799" cy="4898111"/>
          </a:xfrm>
          <a:custGeom>
            <a:rect b="b" l="l" r="r" t="t"/>
            <a:pathLst>
              <a:path extrusionOk="0" h="3528060" w="6689725">
                <a:moveTo>
                  <a:pt x="0" y="3527996"/>
                </a:moveTo>
                <a:lnTo>
                  <a:pt x="6689648" y="3527996"/>
                </a:lnTo>
                <a:lnTo>
                  <a:pt x="6689648" y="0"/>
                </a:lnTo>
                <a:lnTo>
                  <a:pt x="0" y="0"/>
                </a:lnTo>
                <a:lnTo>
                  <a:pt x="0" y="3527996"/>
                </a:lnTo>
                <a:close/>
              </a:path>
            </a:pathLst>
          </a:custGeom>
          <a:solidFill>
            <a:srgbClr val="10798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2"/>
          <p:cNvSpPr txBox="1"/>
          <p:nvPr/>
        </p:nvSpPr>
        <p:spPr>
          <a:xfrm>
            <a:off x="669540" y="1377035"/>
            <a:ext cx="6825961" cy="468891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1600"/>
              <a:buFont typeface="Arial"/>
              <a:buChar char="•"/>
            </a:pPr>
            <a:r>
              <a:rPr lang="en-IN" sz="1600">
                <a:solidFill>
                  <a:schemeClr val="lt1"/>
                </a:solidFill>
                <a:latin typeface="Calibri"/>
                <a:ea typeface="Calibri"/>
                <a:cs typeface="Calibri"/>
                <a:sym typeface="Calibri"/>
              </a:rPr>
              <a:t>Business Problem and Objectives</a:t>
            </a:r>
            <a:endParaRPr/>
          </a:p>
          <a:p>
            <a:pPr indent="-228600" lvl="0" marL="228600" marR="0" rtl="0" algn="l">
              <a:lnSpc>
                <a:spcPct val="90000"/>
              </a:lnSpc>
              <a:spcBef>
                <a:spcPts val="1000"/>
              </a:spcBef>
              <a:spcAft>
                <a:spcPts val="0"/>
              </a:spcAft>
              <a:buClr>
                <a:schemeClr val="lt1"/>
              </a:buClr>
              <a:buSzPts val="1600"/>
              <a:buFont typeface="Arial"/>
              <a:buChar char="•"/>
            </a:pPr>
            <a:r>
              <a:rPr lang="en-IN" sz="1600">
                <a:solidFill>
                  <a:schemeClr val="lt1"/>
                </a:solidFill>
                <a:latin typeface="Calibri"/>
                <a:ea typeface="Calibri"/>
                <a:cs typeface="Calibri"/>
                <a:sym typeface="Calibri"/>
              </a:rPr>
              <a:t>Executive Summary</a:t>
            </a:r>
            <a:endParaRPr/>
          </a:p>
          <a:p>
            <a:pPr indent="-228600" lvl="0" marL="228600" marR="0" rtl="0" algn="l">
              <a:lnSpc>
                <a:spcPct val="90000"/>
              </a:lnSpc>
              <a:spcBef>
                <a:spcPts val="1000"/>
              </a:spcBef>
              <a:spcAft>
                <a:spcPts val="0"/>
              </a:spcAft>
              <a:buClr>
                <a:schemeClr val="lt1"/>
              </a:buClr>
              <a:buSzPts val="1600"/>
              <a:buFont typeface="Arial"/>
              <a:buChar char="•"/>
            </a:pPr>
            <a:r>
              <a:rPr lang="en-IN" sz="1600">
                <a:solidFill>
                  <a:schemeClr val="lt1"/>
                </a:solidFill>
                <a:latin typeface="Calibri"/>
                <a:ea typeface="Calibri"/>
                <a:cs typeface="Calibri"/>
                <a:sym typeface="Calibri"/>
              </a:rPr>
              <a:t>Data Overview and Key Business Assumptions (if any)</a:t>
            </a:r>
            <a:endParaRPr/>
          </a:p>
          <a:p>
            <a:pPr indent="-228600" lvl="0" marL="228600" marR="0" rtl="0" algn="l">
              <a:lnSpc>
                <a:spcPct val="90000"/>
              </a:lnSpc>
              <a:spcBef>
                <a:spcPts val="1000"/>
              </a:spcBef>
              <a:spcAft>
                <a:spcPts val="0"/>
              </a:spcAft>
              <a:buClr>
                <a:schemeClr val="lt1"/>
              </a:buClr>
              <a:buSzPts val="1600"/>
              <a:buFont typeface="Arial"/>
              <a:buChar char="•"/>
            </a:pPr>
            <a:r>
              <a:rPr lang="en-IN" sz="1600">
                <a:solidFill>
                  <a:schemeClr val="lt1"/>
                </a:solidFill>
                <a:latin typeface="Calibri"/>
                <a:ea typeface="Calibri"/>
                <a:cs typeface="Calibri"/>
                <a:sym typeface="Calibri"/>
              </a:rPr>
              <a:t>Data Preparation and Pre-processing</a:t>
            </a:r>
            <a:endParaRPr/>
          </a:p>
          <a:p>
            <a:pPr indent="-280988" lvl="1" marL="1082675" marR="0" rtl="0" algn="l">
              <a:lnSpc>
                <a:spcPct val="90000"/>
              </a:lnSpc>
              <a:spcBef>
                <a:spcPts val="1000"/>
              </a:spcBef>
              <a:spcAft>
                <a:spcPts val="0"/>
              </a:spcAft>
              <a:buClr>
                <a:schemeClr val="lt1"/>
              </a:buClr>
              <a:buSzPts val="1600"/>
              <a:buFont typeface="Open Sans"/>
              <a:buChar char="−"/>
            </a:pPr>
            <a:r>
              <a:rPr b="0" i="0" lang="en-IN" sz="1600" u="none" cap="none" strike="noStrike">
                <a:solidFill>
                  <a:schemeClr val="lt1"/>
                </a:solidFill>
                <a:latin typeface="Calibri"/>
                <a:ea typeface="Calibri"/>
                <a:cs typeface="Calibri"/>
                <a:sym typeface="Calibri"/>
              </a:rPr>
              <a:t>Sanity checks, treatment and transformations for analytical dataset preparation</a:t>
            </a:r>
            <a:endParaRPr/>
          </a:p>
          <a:p>
            <a:pPr indent="-228600" lvl="0" marL="228600" marR="0" rtl="0" algn="l">
              <a:lnSpc>
                <a:spcPct val="90000"/>
              </a:lnSpc>
              <a:spcBef>
                <a:spcPts val="1000"/>
              </a:spcBef>
              <a:spcAft>
                <a:spcPts val="0"/>
              </a:spcAft>
              <a:buClr>
                <a:srgbClr val="FFFFFF"/>
              </a:buClr>
              <a:buSzPts val="1600"/>
              <a:buFont typeface="Arial"/>
              <a:buChar char="•"/>
            </a:pPr>
            <a:r>
              <a:rPr lang="en-IN" sz="1600">
                <a:solidFill>
                  <a:srgbClr val="FFFFFF"/>
                </a:solidFill>
                <a:latin typeface="Calibri"/>
                <a:ea typeface="Calibri"/>
                <a:cs typeface="Calibri"/>
                <a:sym typeface="Calibri"/>
              </a:rPr>
              <a:t>Exploratory Data Analysis</a:t>
            </a:r>
            <a:endParaRPr/>
          </a:p>
          <a:p>
            <a:pPr indent="-280988" lvl="1" marL="1082675" marR="0" rtl="0" algn="l">
              <a:lnSpc>
                <a:spcPct val="90000"/>
              </a:lnSpc>
              <a:spcBef>
                <a:spcPts val="1000"/>
              </a:spcBef>
              <a:spcAft>
                <a:spcPts val="0"/>
              </a:spcAft>
              <a:buClr>
                <a:srgbClr val="FFFFFF"/>
              </a:buClr>
              <a:buSzPts val="1600"/>
              <a:buFont typeface="Open Sans"/>
              <a:buChar char="−"/>
            </a:pPr>
            <a:r>
              <a:rPr b="0" i="0" lang="en-IN" sz="1600" u="none" cap="none" strike="noStrike">
                <a:solidFill>
                  <a:srgbClr val="FFFFFF"/>
                </a:solidFill>
                <a:latin typeface="Calibri"/>
                <a:ea typeface="Calibri"/>
                <a:cs typeface="Calibri"/>
                <a:sym typeface="Calibri"/>
              </a:rPr>
              <a:t>Key Business Findings and Insights</a:t>
            </a:r>
            <a:endParaRPr/>
          </a:p>
          <a:p>
            <a:pPr indent="-228600" lvl="0" marL="228600" marR="0" rtl="0" algn="l">
              <a:lnSpc>
                <a:spcPct val="90000"/>
              </a:lnSpc>
              <a:spcBef>
                <a:spcPts val="1000"/>
              </a:spcBef>
              <a:spcAft>
                <a:spcPts val="0"/>
              </a:spcAft>
              <a:buClr>
                <a:srgbClr val="FFFFFF"/>
              </a:buClr>
              <a:buSzPts val="1600"/>
              <a:buFont typeface="Arial"/>
              <a:buChar char="•"/>
            </a:pPr>
            <a:r>
              <a:rPr lang="en-IN" sz="1600">
                <a:solidFill>
                  <a:srgbClr val="FFFFFF"/>
                </a:solidFill>
                <a:latin typeface="Calibri"/>
                <a:ea typeface="Calibri"/>
                <a:cs typeface="Calibri"/>
                <a:sym typeface="Calibri"/>
              </a:rPr>
              <a:t>Model Development and Validations</a:t>
            </a:r>
            <a:endParaRPr/>
          </a:p>
          <a:p>
            <a:pPr indent="-280988" lvl="1" marL="1082675" marR="0" rtl="0" algn="l">
              <a:lnSpc>
                <a:spcPct val="90000"/>
              </a:lnSpc>
              <a:spcBef>
                <a:spcPts val="1000"/>
              </a:spcBef>
              <a:spcAft>
                <a:spcPts val="0"/>
              </a:spcAft>
              <a:buClr>
                <a:srgbClr val="FFFFFF"/>
              </a:buClr>
              <a:buSzPts val="1600"/>
              <a:buFont typeface="Open Sans"/>
              <a:buChar char="−"/>
            </a:pPr>
            <a:r>
              <a:rPr b="0" i="0" lang="en-IN" sz="1600" u="none" cap="none" strike="noStrike">
                <a:solidFill>
                  <a:srgbClr val="FFFFFF"/>
                </a:solidFill>
                <a:latin typeface="Calibri"/>
                <a:ea typeface="Calibri"/>
                <a:cs typeface="Calibri"/>
                <a:sym typeface="Calibri"/>
              </a:rPr>
              <a:t>Model comparisons on key scoring metrics and model finalization</a:t>
            </a:r>
            <a:endParaRPr/>
          </a:p>
          <a:p>
            <a:pPr indent="-228600" lvl="0" marL="228600" marR="0" rtl="0" algn="l">
              <a:lnSpc>
                <a:spcPct val="90000"/>
              </a:lnSpc>
              <a:spcBef>
                <a:spcPts val="1000"/>
              </a:spcBef>
              <a:spcAft>
                <a:spcPts val="0"/>
              </a:spcAft>
              <a:buClr>
                <a:srgbClr val="FFFFFF"/>
              </a:buClr>
              <a:buSzPts val="1600"/>
              <a:buFont typeface="Arial"/>
              <a:buChar char="•"/>
            </a:pPr>
            <a:r>
              <a:rPr lang="en-IN" sz="1600">
                <a:solidFill>
                  <a:srgbClr val="FFFFFF"/>
                </a:solidFill>
                <a:latin typeface="Calibri"/>
                <a:ea typeface="Calibri"/>
                <a:cs typeface="Calibri"/>
                <a:sym typeface="Calibri"/>
              </a:rPr>
              <a:t>Dashboarding (required only when it is in scope of analysis)</a:t>
            </a:r>
            <a:endParaRPr/>
          </a:p>
          <a:p>
            <a:pPr indent="-228600" lvl="0" marL="228600" marR="0" rtl="0" algn="l">
              <a:lnSpc>
                <a:spcPct val="90000"/>
              </a:lnSpc>
              <a:spcBef>
                <a:spcPts val="1000"/>
              </a:spcBef>
              <a:spcAft>
                <a:spcPts val="0"/>
              </a:spcAft>
              <a:buClr>
                <a:srgbClr val="FFFFFF"/>
              </a:buClr>
              <a:buSzPts val="1600"/>
              <a:buFont typeface="Arial"/>
              <a:buChar char="•"/>
            </a:pPr>
            <a:r>
              <a:rPr lang="en-IN" sz="1600">
                <a:solidFill>
                  <a:srgbClr val="FFFFFF"/>
                </a:solidFill>
                <a:latin typeface="Calibri"/>
                <a:ea typeface="Calibri"/>
                <a:cs typeface="Calibri"/>
                <a:sym typeface="Calibri"/>
              </a:rPr>
              <a:t>Business</a:t>
            </a:r>
            <a:r>
              <a:rPr lang="en-IN" sz="1600">
                <a:solidFill>
                  <a:srgbClr val="FFFFFF"/>
                </a:solidFill>
                <a:latin typeface="Calibri"/>
                <a:ea typeface="Calibri"/>
                <a:cs typeface="Calibri"/>
                <a:sym typeface="Calibri"/>
              </a:rPr>
              <a:t> Recommendations and Potential Business Impact</a:t>
            </a:r>
            <a:endParaRPr/>
          </a:p>
          <a:p>
            <a:pPr indent="-228600" lvl="0" marL="228600" marR="0" rtl="0" algn="l">
              <a:lnSpc>
                <a:spcPct val="90000"/>
              </a:lnSpc>
              <a:spcBef>
                <a:spcPts val="1000"/>
              </a:spcBef>
              <a:spcAft>
                <a:spcPts val="0"/>
              </a:spcAft>
              <a:buClr>
                <a:srgbClr val="FFFFFF"/>
              </a:buClr>
              <a:buSzPts val="1600"/>
              <a:buFont typeface="Arial"/>
              <a:buChar char="•"/>
            </a:pPr>
            <a:r>
              <a:rPr lang="en-IN" sz="1600">
                <a:solidFill>
                  <a:srgbClr val="FFFFFF"/>
                </a:solidFill>
                <a:latin typeface="Calibri"/>
                <a:ea typeface="Calibri"/>
                <a:cs typeface="Calibri"/>
                <a:sym typeface="Calibri"/>
              </a:rPr>
              <a:t>Next Steps</a:t>
            </a:r>
            <a:endParaRPr/>
          </a:p>
          <a:p>
            <a:pPr indent="-228600" lvl="0" marL="228600" marR="0" rtl="0" algn="l">
              <a:lnSpc>
                <a:spcPct val="90000"/>
              </a:lnSpc>
              <a:spcBef>
                <a:spcPts val="1000"/>
              </a:spcBef>
              <a:spcAft>
                <a:spcPts val="0"/>
              </a:spcAft>
              <a:buClr>
                <a:srgbClr val="FFFFFF"/>
              </a:buClr>
              <a:buSzPts val="1600"/>
              <a:buFont typeface="Arial"/>
              <a:buChar char="•"/>
            </a:pPr>
            <a:r>
              <a:rPr lang="en-IN" sz="1600">
                <a:solidFill>
                  <a:srgbClr val="FFFFFF"/>
                </a:solidFill>
                <a:latin typeface="Calibri"/>
                <a:ea typeface="Calibri"/>
                <a:cs typeface="Calibri"/>
                <a:sym typeface="Calibri"/>
              </a:rPr>
              <a:t>Appendix</a:t>
            </a:r>
            <a:endParaRPr i="1" sz="1600">
              <a:solidFill>
                <a:schemeClr val="lt1"/>
              </a:solidFill>
              <a:latin typeface="Calibri"/>
              <a:ea typeface="Calibri"/>
              <a:cs typeface="Calibri"/>
              <a:sym typeface="Calibri"/>
            </a:endParaRPr>
          </a:p>
        </p:txBody>
      </p:sp>
      <p:sp>
        <p:nvSpPr>
          <p:cNvPr id="128" name="Google Shape;128;p2"/>
          <p:cNvSpPr txBox="1"/>
          <p:nvPr/>
        </p:nvSpPr>
        <p:spPr>
          <a:xfrm>
            <a:off x="510810" y="162626"/>
            <a:ext cx="4808719" cy="63994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Gill Sans"/>
              <a:buNone/>
            </a:pPr>
            <a:r>
              <a:rPr b="1" lang="en-IN" sz="3200">
                <a:solidFill>
                  <a:schemeClr val="lt1"/>
                </a:solidFill>
                <a:latin typeface="Gill Sans"/>
                <a:ea typeface="Gill Sans"/>
                <a:cs typeface="Gill Sans"/>
                <a:sym typeface="Gill Sans"/>
              </a:rPr>
              <a:t>Agenda</a:t>
            </a:r>
            <a:endParaRPr/>
          </a:p>
        </p:txBody>
      </p:sp>
      <p:sp>
        <p:nvSpPr>
          <p:cNvPr descr="Beige rectangle" id="129" name="Google Shape;129;p2"/>
          <p:cNvSpPr/>
          <p:nvPr/>
        </p:nvSpPr>
        <p:spPr>
          <a:xfrm flipH="1" rot="10800000">
            <a:off x="594975" y="682580"/>
            <a:ext cx="1826254" cy="59362"/>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0" name="Google Shape;130;p2"/>
          <p:cNvPicPr preferRelativeResize="0"/>
          <p:nvPr/>
        </p:nvPicPr>
        <p:blipFill rotWithShape="1">
          <a:blip r:embed="rId3">
            <a:alphaModFix/>
          </a:blip>
          <a:srcRect b="16298" l="0" r="0" t="8812"/>
          <a:stretch/>
        </p:blipFill>
        <p:spPr>
          <a:xfrm>
            <a:off x="7764727" y="1232233"/>
            <a:ext cx="4427272" cy="28333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0"/>
          <p:cNvSpPr txBox="1"/>
          <p:nvPr>
            <p:ph idx="1" type="body"/>
          </p:nvPr>
        </p:nvSpPr>
        <p:spPr>
          <a:xfrm>
            <a:off x="463550" y="2155178"/>
            <a:ext cx="11260279" cy="3576431"/>
          </a:xfrm>
          <a:prstGeom prst="rect">
            <a:avLst/>
          </a:prstGeom>
          <a:noFill/>
          <a:ln>
            <a:noFill/>
          </a:ln>
        </p:spPr>
        <p:txBody>
          <a:bodyPr anchorCtr="0" anchor="t" bIns="45700" lIns="91425" spcFirstLastPara="1" rIns="91425" wrap="square" tIns="45700">
            <a:normAutofit/>
          </a:bodyPr>
          <a:lstStyle/>
          <a:p>
            <a:pPr indent="-127000" lvl="0" marL="228600" rtl="0" algn="l">
              <a:lnSpc>
                <a:spcPct val="90000"/>
              </a:lnSpc>
              <a:spcBef>
                <a:spcPts val="0"/>
              </a:spcBef>
              <a:spcAft>
                <a:spcPts val="0"/>
              </a:spcAft>
              <a:buClr>
                <a:srgbClr val="262626"/>
              </a:buClr>
              <a:buSzPts val="1600"/>
              <a:buFont typeface="Calibri"/>
              <a:buNone/>
            </a:pPr>
            <a:r>
              <a:t/>
            </a:r>
            <a:endParaRPr/>
          </a:p>
        </p:txBody>
      </p:sp>
      <p:sp>
        <p:nvSpPr>
          <p:cNvPr id="303" name="Google Shape;303;p20"/>
          <p:cNvSpPr txBox="1"/>
          <p:nvPr>
            <p:ph idx="2"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2400"/>
              <a:buFont typeface="Arial"/>
              <a:buNone/>
            </a:pPr>
            <a:r>
              <a:t/>
            </a:r>
            <a:endParaRPr/>
          </a:p>
        </p:txBody>
      </p:sp>
      <p:sp>
        <p:nvSpPr>
          <p:cNvPr id="304" name="Google Shape;304;p20"/>
          <p:cNvSpPr txBox="1"/>
          <p:nvPr>
            <p:ph type="title"/>
          </p:nvPr>
        </p:nvSpPr>
        <p:spPr>
          <a:xfrm>
            <a:off x="1134669" y="142133"/>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EDA Online Orders &amp; Table Booking</a:t>
            </a:r>
            <a:endParaRPr/>
          </a:p>
        </p:txBody>
      </p:sp>
      <p:graphicFrame>
        <p:nvGraphicFramePr>
          <p:cNvPr id="305" name="Google Shape;305;p20"/>
          <p:cNvGraphicFramePr/>
          <p:nvPr/>
        </p:nvGraphicFramePr>
        <p:xfrm>
          <a:off x="448234" y="817968"/>
          <a:ext cx="5159189" cy="3417855"/>
        </p:xfrm>
        <a:graphic>
          <a:graphicData uri="http://schemas.openxmlformats.org/drawingml/2006/chart">
            <c:chart r:id="rId3"/>
          </a:graphicData>
        </a:graphic>
      </p:graphicFrame>
      <p:grpSp>
        <p:nvGrpSpPr>
          <p:cNvPr id="306" name="Google Shape;306;p20"/>
          <p:cNvGrpSpPr/>
          <p:nvPr/>
        </p:nvGrpSpPr>
        <p:grpSpPr>
          <a:xfrm>
            <a:off x="463549" y="4302159"/>
            <a:ext cx="4881489" cy="1721418"/>
            <a:chOff x="0" y="16453"/>
            <a:chExt cx="4881489" cy="1721418"/>
          </a:xfrm>
        </p:grpSpPr>
        <p:sp>
          <p:nvSpPr>
            <p:cNvPr id="307" name="Google Shape;307;p20"/>
            <p:cNvSpPr/>
            <p:nvPr/>
          </p:nvSpPr>
          <p:spPr>
            <a:xfrm>
              <a:off x="0" y="16453"/>
              <a:ext cx="4881489" cy="839109"/>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txBox="1"/>
            <p:nvPr/>
          </p:nvSpPr>
          <p:spPr>
            <a:xfrm>
              <a:off x="40962" y="57415"/>
              <a:ext cx="4799565" cy="757185"/>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Calibri"/>
                <a:buNone/>
              </a:pPr>
              <a:r>
                <a:rPr lang="en-IN" sz="1500">
                  <a:solidFill>
                    <a:schemeClr val="lt1"/>
                  </a:solidFill>
                  <a:latin typeface="Calibri"/>
                  <a:ea typeface="Calibri"/>
                  <a:cs typeface="Calibri"/>
                  <a:sym typeface="Calibri"/>
                </a:rPr>
                <a:t>The number of restaurants accepting online orders is 2942 which is 68%</a:t>
              </a:r>
              <a:endParaRPr/>
            </a:p>
          </p:txBody>
        </p:sp>
        <p:sp>
          <p:nvSpPr>
            <p:cNvPr id="309" name="Google Shape;309;p20"/>
            <p:cNvSpPr/>
            <p:nvPr/>
          </p:nvSpPr>
          <p:spPr>
            <a:xfrm>
              <a:off x="0" y="898762"/>
              <a:ext cx="4881489" cy="839109"/>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txBox="1"/>
            <p:nvPr/>
          </p:nvSpPr>
          <p:spPr>
            <a:xfrm>
              <a:off x="40962" y="939724"/>
              <a:ext cx="4799565" cy="757185"/>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Calibri"/>
                <a:buNone/>
              </a:pPr>
              <a:r>
                <a:rPr lang="en-IN" sz="1500">
                  <a:solidFill>
                    <a:schemeClr val="lt1"/>
                  </a:solidFill>
                  <a:latin typeface="Calibri"/>
                  <a:ea typeface="Calibri"/>
                  <a:cs typeface="Calibri"/>
                  <a:sym typeface="Calibri"/>
                </a:rPr>
                <a:t>There is not much difference between ratings of either type of restaurants. Accepting ones are at 3.82 and non accepting ones are at 3.88</a:t>
              </a:r>
              <a:endParaRPr/>
            </a:p>
          </p:txBody>
        </p:sp>
      </p:grpSp>
      <p:graphicFrame>
        <p:nvGraphicFramePr>
          <p:cNvPr id="311" name="Google Shape;311;p20"/>
          <p:cNvGraphicFramePr/>
          <p:nvPr/>
        </p:nvGraphicFramePr>
        <p:xfrm>
          <a:off x="5920154" y="817967"/>
          <a:ext cx="5319932" cy="3417855"/>
        </p:xfrm>
        <a:graphic>
          <a:graphicData uri="http://schemas.openxmlformats.org/drawingml/2006/chart">
            <c:chart r:id="rId4"/>
          </a:graphicData>
        </a:graphic>
      </p:graphicFrame>
      <p:grpSp>
        <p:nvGrpSpPr>
          <p:cNvPr id="312" name="Google Shape;312;p20"/>
          <p:cNvGrpSpPr/>
          <p:nvPr/>
        </p:nvGrpSpPr>
        <p:grpSpPr>
          <a:xfrm>
            <a:off x="6093688" y="4344478"/>
            <a:ext cx="4881489" cy="1679100"/>
            <a:chOff x="0" y="335771"/>
            <a:chExt cx="4881489" cy="1679100"/>
          </a:xfrm>
        </p:grpSpPr>
        <p:sp>
          <p:nvSpPr>
            <p:cNvPr id="313" name="Google Shape;313;p20"/>
            <p:cNvSpPr/>
            <p:nvPr/>
          </p:nvSpPr>
          <p:spPr>
            <a:xfrm>
              <a:off x="0" y="335771"/>
              <a:ext cx="4881489" cy="839109"/>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txBox="1"/>
            <p:nvPr/>
          </p:nvSpPr>
          <p:spPr>
            <a:xfrm>
              <a:off x="40962" y="376733"/>
              <a:ext cx="4799565" cy="757185"/>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Calibri"/>
                <a:buNone/>
              </a:pPr>
              <a:r>
                <a:rPr lang="en-IN" sz="1500">
                  <a:solidFill>
                    <a:schemeClr val="lt1"/>
                  </a:solidFill>
                  <a:latin typeface="Calibri"/>
                  <a:ea typeface="Calibri"/>
                  <a:cs typeface="Calibri"/>
                  <a:sym typeface="Calibri"/>
                </a:rPr>
                <a:t>The number of restaurants accepting table booking is low which is 3478 and that is almost 81%</a:t>
              </a:r>
              <a:endParaRPr/>
            </a:p>
          </p:txBody>
        </p:sp>
        <p:sp>
          <p:nvSpPr>
            <p:cNvPr id="315" name="Google Shape;315;p20"/>
            <p:cNvSpPr/>
            <p:nvPr/>
          </p:nvSpPr>
          <p:spPr>
            <a:xfrm>
              <a:off x="0" y="1175762"/>
              <a:ext cx="4881489" cy="839109"/>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txBox="1"/>
            <p:nvPr/>
          </p:nvSpPr>
          <p:spPr>
            <a:xfrm>
              <a:off x="40962" y="1216724"/>
              <a:ext cx="4799565" cy="757185"/>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Calibri"/>
                <a:buNone/>
              </a:pPr>
              <a:r>
                <a:rPr lang="en-IN" sz="1500">
                  <a:solidFill>
                    <a:schemeClr val="lt1"/>
                  </a:solidFill>
                  <a:latin typeface="Calibri"/>
                  <a:ea typeface="Calibri"/>
                  <a:cs typeface="Calibri"/>
                  <a:sym typeface="Calibri"/>
                </a:rPr>
                <a:t>There is a lot of difference between ratings of either type of restaurants. The ones that accept have average rating of 4.11 against the ones that those accept are at 3.77</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1"/>
          <p:cNvSpPr txBox="1"/>
          <p:nvPr>
            <p:ph type="title"/>
          </p:nvPr>
        </p:nvSpPr>
        <p:spPr>
          <a:xfrm>
            <a:off x="998834" y="48747"/>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EDA Online Orders &amp; Table Booking</a:t>
            </a:r>
            <a:endParaRPr/>
          </a:p>
        </p:txBody>
      </p:sp>
      <p:grpSp>
        <p:nvGrpSpPr>
          <p:cNvPr id="322" name="Google Shape;322;p21"/>
          <p:cNvGrpSpPr/>
          <p:nvPr/>
        </p:nvGrpSpPr>
        <p:grpSpPr>
          <a:xfrm>
            <a:off x="647113" y="4490207"/>
            <a:ext cx="10002128" cy="1406924"/>
            <a:chOff x="0" y="0"/>
            <a:chExt cx="10002128" cy="1406924"/>
          </a:xfrm>
        </p:grpSpPr>
        <p:sp>
          <p:nvSpPr>
            <p:cNvPr id="323" name="Google Shape;323;p21"/>
            <p:cNvSpPr/>
            <p:nvPr/>
          </p:nvSpPr>
          <p:spPr>
            <a:xfrm>
              <a:off x="0" y="0"/>
              <a:ext cx="10002128" cy="1406924"/>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txBox="1"/>
            <p:nvPr/>
          </p:nvSpPr>
          <p:spPr>
            <a:xfrm>
              <a:off x="68680" y="68680"/>
              <a:ext cx="9864768" cy="1269564"/>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lang="en-IN" sz="1800">
                  <a:solidFill>
                    <a:schemeClr val="lt1"/>
                  </a:solidFill>
                  <a:latin typeface="Calibri"/>
                  <a:ea typeface="Calibri"/>
                  <a:cs typeface="Calibri"/>
                  <a:sym typeface="Calibri"/>
                </a:rPr>
                <a:t>The above graph clearly shows that online ordering has no significant impact on ratings but Table booking has </a:t>
              </a:r>
              <a:endParaRPr/>
            </a:p>
            <a:p>
              <a:pPr indent="0" lvl="0" marL="0" marR="0" rtl="0" algn="l">
                <a:lnSpc>
                  <a:spcPct val="90000"/>
                </a:lnSpc>
                <a:spcBef>
                  <a:spcPts val="630"/>
                </a:spcBef>
                <a:spcAft>
                  <a:spcPts val="0"/>
                </a:spcAft>
                <a:buClr>
                  <a:schemeClr val="lt1"/>
                </a:buClr>
                <a:buSzPts val="1800"/>
                <a:buFont typeface="Calibri"/>
                <a:buNone/>
              </a:pPr>
              <a:r>
                <a:rPr lang="en-IN" sz="1800">
                  <a:solidFill>
                    <a:schemeClr val="lt1"/>
                  </a:solidFill>
                  <a:latin typeface="Calibri"/>
                  <a:ea typeface="Calibri"/>
                  <a:cs typeface="Calibri"/>
                  <a:sym typeface="Calibri"/>
                </a:rPr>
                <a:t>So when table booking is accepted the rating improves even if the restaurant doesn’t offer online ordering</a:t>
              </a:r>
              <a:endParaRPr/>
            </a:p>
          </p:txBody>
        </p:sp>
      </p:grpSp>
      <p:graphicFrame>
        <p:nvGraphicFramePr>
          <p:cNvPr id="325" name="Google Shape;325;p21"/>
          <p:cNvGraphicFramePr/>
          <p:nvPr/>
        </p:nvGraphicFramePr>
        <p:xfrm>
          <a:off x="647113" y="597222"/>
          <a:ext cx="10002129" cy="3926541"/>
        </p:xfrm>
        <a:graphic>
          <a:graphicData uri="http://schemas.openxmlformats.org/drawingml/2006/chart">
            <c:chart r:id="rId3"/>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2"/>
          <p:cNvSpPr txBox="1"/>
          <p:nvPr>
            <p:ph idx="1" type="body"/>
          </p:nvPr>
        </p:nvSpPr>
        <p:spPr>
          <a:xfrm>
            <a:off x="463550" y="2155178"/>
            <a:ext cx="11260279" cy="3576431"/>
          </a:xfrm>
          <a:prstGeom prst="rect">
            <a:avLst/>
          </a:prstGeom>
          <a:noFill/>
          <a:ln>
            <a:noFill/>
          </a:ln>
        </p:spPr>
        <p:txBody>
          <a:bodyPr anchorCtr="0" anchor="t" bIns="45700" lIns="91425" spcFirstLastPara="1" rIns="91425" wrap="square" tIns="45700">
            <a:normAutofit/>
          </a:bodyPr>
          <a:lstStyle/>
          <a:p>
            <a:pPr indent="-127000" lvl="0" marL="228600" rtl="0" algn="l">
              <a:lnSpc>
                <a:spcPct val="90000"/>
              </a:lnSpc>
              <a:spcBef>
                <a:spcPts val="0"/>
              </a:spcBef>
              <a:spcAft>
                <a:spcPts val="0"/>
              </a:spcAft>
              <a:buClr>
                <a:srgbClr val="262626"/>
              </a:buClr>
              <a:buSzPts val="1600"/>
              <a:buFont typeface="Calibri"/>
              <a:buNone/>
            </a:pPr>
            <a:r>
              <a:t/>
            </a:r>
            <a:endParaRPr/>
          </a:p>
        </p:txBody>
      </p:sp>
      <p:sp>
        <p:nvSpPr>
          <p:cNvPr id="331" name="Google Shape;331;p22"/>
          <p:cNvSpPr txBox="1"/>
          <p:nvPr>
            <p:ph idx="2"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2400"/>
              <a:buFont typeface="Arial"/>
              <a:buNone/>
            </a:pPr>
            <a:r>
              <a:t/>
            </a:r>
            <a:endParaRPr/>
          </a:p>
        </p:txBody>
      </p:sp>
      <p:sp>
        <p:nvSpPr>
          <p:cNvPr id="332" name="Google Shape;332;p22"/>
          <p:cNvSpPr txBox="1"/>
          <p:nvPr>
            <p:ph type="title"/>
          </p:nvPr>
        </p:nvSpPr>
        <p:spPr>
          <a:xfrm>
            <a:off x="931722" y="119251"/>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EDA Online Orders &amp; Table Booking</a:t>
            </a:r>
            <a:endParaRPr/>
          </a:p>
        </p:txBody>
      </p:sp>
      <p:graphicFrame>
        <p:nvGraphicFramePr>
          <p:cNvPr id="333" name="Google Shape;333;p22"/>
          <p:cNvGraphicFramePr/>
          <p:nvPr/>
        </p:nvGraphicFramePr>
        <p:xfrm>
          <a:off x="647113" y="689501"/>
          <a:ext cx="9444843" cy="3463049"/>
        </p:xfrm>
        <a:graphic>
          <a:graphicData uri="http://schemas.openxmlformats.org/drawingml/2006/chart">
            <c:chart r:id="rId3"/>
          </a:graphicData>
        </a:graphic>
      </p:graphicFrame>
      <p:grpSp>
        <p:nvGrpSpPr>
          <p:cNvPr id="334" name="Google Shape;334;p22"/>
          <p:cNvGrpSpPr/>
          <p:nvPr/>
        </p:nvGrpSpPr>
        <p:grpSpPr>
          <a:xfrm>
            <a:off x="647113" y="4161688"/>
            <a:ext cx="10002128" cy="2217600"/>
            <a:chOff x="0" y="369"/>
            <a:chExt cx="10002128" cy="2217600"/>
          </a:xfrm>
        </p:grpSpPr>
        <p:sp>
          <p:nvSpPr>
            <p:cNvPr id="335" name="Google Shape;335;p22"/>
            <p:cNvSpPr/>
            <p:nvPr/>
          </p:nvSpPr>
          <p:spPr>
            <a:xfrm>
              <a:off x="0" y="369"/>
              <a:ext cx="10002128" cy="102960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txBox="1"/>
            <p:nvPr/>
          </p:nvSpPr>
          <p:spPr>
            <a:xfrm>
              <a:off x="50261" y="50630"/>
              <a:ext cx="9901606" cy="92907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Calibri"/>
                <a:buNone/>
              </a:pPr>
              <a:r>
                <a:rPr lang="en-IN" sz="2400">
                  <a:solidFill>
                    <a:schemeClr val="lt1"/>
                  </a:solidFill>
                  <a:latin typeface="Calibri"/>
                  <a:ea typeface="Calibri"/>
                  <a:cs typeface="Calibri"/>
                  <a:sym typeface="Calibri"/>
                </a:rPr>
                <a:t>The above graph clearly shows that online ordering has no significant impact on ratings but Table booking has </a:t>
              </a:r>
              <a:endParaRPr/>
            </a:p>
          </p:txBody>
        </p:sp>
        <p:sp>
          <p:nvSpPr>
            <p:cNvPr id="337" name="Google Shape;337;p22"/>
            <p:cNvSpPr/>
            <p:nvPr/>
          </p:nvSpPr>
          <p:spPr>
            <a:xfrm>
              <a:off x="0" y="1188369"/>
              <a:ext cx="10002128" cy="102960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txBox="1"/>
            <p:nvPr/>
          </p:nvSpPr>
          <p:spPr>
            <a:xfrm>
              <a:off x="50261" y="1238630"/>
              <a:ext cx="9901606" cy="92907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Calibri"/>
                <a:buNone/>
              </a:pPr>
              <a:r>
                <a:rPr lang="en-IN" sz="2400">
                  <a:solidFill>
                    <a:schemeClr val="lt1"/>
                  </a:solidFill>
                  <a:latin typeface="Calibri"/>
                  <a:ea typeface="Calibri"/>
                  <a:cs typeface="Calibri"/>
                  <a:sym typeface="Calibri"/>
                </a:rPr>
                <a:t>So when table booking is accepted the rating improves even if the restaurant doesn’t offer online ordering</a:t>
              </a:r>
              <a:endParaRPr sz="2400">
                <a:solidFill>
                  <a:schemeClr val="lt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txBox="1"/>
          <p:nvPr>
            <p:ph idx="1" type="body"/>
          </p:nvPr>
        </p:nvSpPr>
        <p:spPr>
          <a:xfrm>
            <a:off x="463550" y="2155178"/>
            <a:ext cx="11260279" cy="3576431"/>
          </a:xfrm>
          <a:prstGeom prst="rect">
            <a:avLst/>
          </a:prstGeom>
          <a:noFill/>
          <a:ln>
            <a:noFill/>
          </a:ln>
        </p:spPr>
        <p:txBody>
          <a:bodyPr anchorCtr="0" anchor="t" bIns="45700" lIns="91425" spcFirstLastPara="1" rIns="91425" wrap="square" tIns="45700">
            <a:normAutofit/>
          </a:bodyPr>
          <a:lstStyle/>
          <a:p>
            <a:pPr indent="-127000" lvl="0" marL="228600" rtl="0" algn="l">
              <a:lnSpc>
                <a:spcPct val="90000"/>
              </a:lnSpc>
              <a:spcBef>
                <a:spcPts val="0"/>
              </a:spcBef>
              <a:spcAft>
                <a:spcPts val="0"/>
              </a:spcAft>
              <a:buClr>
                <a:srgbClr val="262626"/>
              </a:buClr>
              <a:buSzPts val="1600"/>
              <a:buFont typeface="Calibri"/>
              <a:buNone/>
            </a:pPr>
            <a:r>
              <a:t/>
            </a:r>
            <a:endParaRPr/>
          </a:p>
        </p:txBody>
      </p:sp>
      <p:sp>
        <p:nvSpPr>
          <p:cNvPr id="344" name="Google Shape;344;p23"/>
          <p:cNvSpPr txBox="1"/>
          <p:nvPr>
            <p:ph idx="2"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2400"/>
              <a:buFont typeface="Arial"/>
              <a:buNone/>
            </a:pPr>
            <a:r>
              <a:t/>
            </a:r>
            <a:endParaRPr/>
          </a:p>
        </p:txBody>
      </p:sp>
      <p:sp>
        <p:nvSpPr>
          <p:cNvPr id="345" name="Google Shape;345;p23"/>
          <p:cNvSpPr txBox="1"/>
          <p:nvPr>
            <p:ph type="title"/>
          </p:nvPr>
        </p:nvSpPr>
        <p:spPr>
          <a:xfrm>
            <a:off x="931722" y="65815"/>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EDA on Ratings</a:t>
            </a:r>
            <a:endParaRPr/>
          </a:p>
        </p:txBody>
      </p:sp>
      <p:grpSp>
        <p:nvGrpSpPr>
          <p:cNvPr id="346" name="Google Shape;346;p23"/>
          <p:cNvGrpSpPr/>
          <p:nvPr/>
        </p:nvGrpSpPr>
        <p:grpSpPr>
          <a:xfrm>
            <a:off x="769011" y="3962963"/>
            <a:ext cx="10979833" cy="2203160"/>
            <a:chOff x="0" y="14809"/>
            <a:chExt cx="10979833" cy="2203160"/>
          </a:xfrm>
        </p:grpSpPr>
        <p:sp>
          <p:nvSpPr>
            <p:cNvPr id="347" name="Google Shape;347;p23"/>
            <p:cNvSpPr/>
            <p:nvPr/>
          </p:nvSpPr>
          <p:spPr>
            <a:xfrm>
              <a:off x="0" y="14809"/>
              <a:ext cx="10979833" cy="102960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txBox="1"/>
            <p:nvPr/>
          </p:nvSpPr>
          <p:spPr>
            <a:xfrm>
              <a:off x="50261" y="65070"/>
              <a:ext cx="10879311" cy="92907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Calibri"/>
                <a:buNone/>
              </a:pPr>
              <a:r>
                <a:rPr lang="en-IN" sz="2400">
                  <a:solidFill>
                    <a:schemeClr val="lt1"/>
                  </a:solidFill>
                  <a:latin typeface="Calibri"/>
                  <a:ea typeface="Calibri"/>
                  <a:cs typeface="Calibri"/>
                  <a:sym typeface="Calibri"/>
                </a:rPr>
                <a:t>66% of the restaurants fall in the average rating which are 2830 with an average rating of 3.88</a:t>
              </a:r>
              <a:endParaRPr/>
            </a:p>
          </p:txBody>
        </p:sp>
        <p:sp>
          <p:nvSpPr>
            <p:cNvPr id="349" name="Google Shape;349;p23"/>
            <p:cNvSpPr/>
            <p:nvPr/>
          </p:nvSpPr>
          <p:spPr>
            <a:xfrm>
              <a:off x="0" y="1188369"/>
              <a:ext cx="10979833" cy="102960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txBox="1"/>
            <p:nvPr/>
          </p:nvSpPr>
          <p:spPr>
            <a:xfrm>
              <a:off x="50261" y="1238630"/>
              <a:ext cx="10879311" cy="92907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Calibri"/>
                <a:buNone/>
              </a:pPr>
              <a:r>
                <a:rPr lang="en-IN" sz="2400">
                  <a:solidFill>
                    <a:schemeClr val="lt1"/>
                  </a:solidFill>
                  <a:latin typeface="Calibri"/>
                  <a:ea typeface="Calibri"/>
                  <a:cs typeface="Calibri"/>
                  <a:sym typeface="Calibri"/>
                </a:rPr>
                <a:t>14% are below the mean and 20% are above. Only 4% restaurants are in highly recommended category</a:t>
              </a:r>
              <a:endParaRPr/>
            </a:p>
          </p:txBody>
        </p:sp>
      </p:grpSp>
      <p:graphicFrame>
        <p:nvGraphicFramePr>
          <p:cNvPr id="351" name="Google Shape;351;p23"/>
          <p:cNvGraphicFramePr/>
          <p:nvPr/>
        </p:nvGraphicFramePr>
        <p:xfrm>
          <a:off x="815926" y="622389"/>
          <a:ext cx="3000000" cy="3000000"/>
        </p:xfrm>
        <a:graphic>
          <a:graphicData uri="http://schemas.openxmlformats.org/drawingml/2006/table">
            <a:tbl>
              <a:tblPr bandRow="1" firstRow="1">
                <a:noFill/>
                <a:tableStyleId>{3F997AA4-CB30-4BBE-A97B-1CD838E2E7C9}</a:tableStyleId>
              </a:tblPr>
              <a:tblGrid>
                <a:gridCol w="1556825"/>
                <a:gridCol w="1556825"/>
                <a:gridCol w="1556825"/>
              </a:tblGrid>
              <a:tr h="592675">
                <a:tc>
                  <a:txBody>
                    <a:bodyPr/>
                    <a:lstStyle/>
                    <a:p>
                      <a:pPr indent="0" lvl="0" marL="0" marR="0" rtl="0" algn="ctr">
                        <a:spcBef>
                          <a:spcPts val="0"/>
                        </a:spcBef>
                        <a:spcAft>
                          <a:spcPts val="0"/>
                        </a:spcAft>
                        <a:buNone/>
                      </a:pPr>
                      <a:r>
                        <a:rPr b="1" lang="en-IN" sz="2000" u="none" cap="none" strike="noStrike"/>
                        <a:t>Rating Categories</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000" u="none" cap="none" strike="noStrike"/>
                        <a:t>No of Restaurants</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000" u="none" cap="none" strike="noStrike"/>
                        <a:t>Rating</a:t>
                      </a:r>
                      <a:endParaRPr b="1" i="0" sz="2000" u="none" cap="none" strike="noStrike">
                        <a:solidFill>
                          <a:srgbClr val="000000"/>
                        </a:solidFill>
                        <a:latin typeface="Calibri"/>
                        <a:ea typeface="Calibri"/>
                        <a:cs typeface="Calibri"/>
                        <a:sym typeface="Calibri"/>
                      </a:endParaRPr>
                    </a:p>
                  </a:txBody>
                  <a:tcPr marT="9525" marB="0" marR="9525" marL="9525" anchor="ctr"/>
                </a:tc>
              </a:tr>
              <a:tr h="738925">
                <a:tc>
                  <a:txBody>
                    <a:bodyPr/>
                    <a:lstStyle/>
                    <a:p>
                      <a:pPr indent="0" lvl="0" marL="0" marR="0" rtl="0" algn="ctr">
                        <a:spcBef>
                          <a:spcPts val="0"/>
                        </a:spcBef>
                        <a:spcAft>
                          <a:spcPts val="0"/>
                        </a:spcAft>
                        <a:buNone/>
                      </a:pPr>
                      <a:r>
                        <a:rPr lang="en-IN" sz="1800" u="none" cap="none" strike="noStrike"/>
                        <a:t>Not Recommended</a:t>
                      </a:r>
                      <a:endParaRPr b="0" i="0" sz="18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1800" u="none" cap="none" strike="noStrike"/>
                        <a:t>266</a:t>
                      </a:r>
                      <a:endParaRPr b="0" i="0" sz="18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1800" u="none" cap="none" strike="noStrike"/>
                        <a:t>2.70</a:t>
                      </a:r>
                      <a:endParaRPr b="0" i="0" sz="1800" u="none" cap="none" strike="noStrike">
                        <a:solidFill>
                          <a:srgbClr val="000000"/>
                        </a:solidFill>
                        <a:latin typeface="Calibri"/>
                        <a:ea typeface="Calibri"/>
                        <a:cs typeface="Calibri"/>
                        <a:sym typeface="Calibri"/>
                      </a:endParaRPr>
                    </a:p>
                  </a:txBody>
                  <a:tcPr marT="9525" marB="0" marR="9525" marL="9525" anchor="ctr"/>
                </a:tc>
              </a:tr>
              <a:tr h="318175">
                <a:tc>
                  <a:txBody>
                    <a:bodyPr/>
                    <a:lstStyle/>
                    <a:p>
                      <a:pPr indent="0" lvl="0" marL="0" marR="0" rtl="0" algn="ctr">
                        <a:spcBef>
                          <a:spcPts val="0"/>
                        </a:spcBef>
                        <a:spcAft>
                          <a:spcPts val="0"/>
                        </a:spcAft>
                        <a:buNone/>
                      </a:pPr>
                      <a:r>
                        <a:rPr lang="en-IN" sz="1800" u="none" cap="none" strike="noStrike"/>
                        <a:t>Below Average</a:t>
                      </a:r>
                      <a:endParaRPr b="0" i="0" sz="18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1800" u="none" cap="none" strike="noStrike"/>
                        <a:t>321</a:t>
                      </a:r>
                      <a:endParaRPr b="0" i="0" sz="18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1800" u="none" cap="none" strike="noStrike"/>
                        <a:t>3.20</a:t>
                      </a:r>
                      <a:endParaRPr b="0" i="0" sz="1800" u="none" cap="none" strike="noStrike">
                        <a:solidFill>
                          <a:srgbClr val="000000"/>
                        </a:solidFill>
                        <a:latin typeface="Calibri"/>
                        <a:ea typeface="Calibri"/>
                        <a:cs typeface="Calibri"/>
                        <a:sym typeface="Calibri"/>
                      </a:endParaRPr>
                    </a:p>
                  </a:txBody>
                  <a:tcPr marT="9525" marB="0" marR="9525" marL="9525" anchor="ctr"/>
                </a:tc>
              </a:tr>
              <a:tr h="251375">
                <a:tc>
                  <a:txBody>
                    <a:bodyPr/>
                    <a:lstStyle/>
                    <a:p>
                      <a:pPr indent="0" lvl="0" marL="0" marR="0" rtl="0" algn="ctr">
                        <a:spcBef>
                          <a:spcPts val="0"/>
                        </a:spcBef>
                        <a:spcAft>
                          <a:spcPts val="0"/>
                        </a:spcAft>
                        <a:buNone/>
                      </a:pPr>
                      <a:r>
                        <a:rPr lang="en-IN" sz="1800" u="none" cap="none" strike="noStrike"/>
                        <a:t>Average</a:t>
                      </a:r>
                      <a:endParaRPr b="0" i="0" sz="18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1800" u="none" cap="none" strike="noStrike"/>
                        <a:t>2830</a:t>
                      </a:r>
                      <a:endParaRPr b="0" i="0" sz="18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1800" u="none" cap="none" strike="noStrike"/>
                        <a:t>3.88</a:t>
                      </a:r>
                      <a:endParaRPr b="0" i="0" sz="1800" u="none" cap="none" strike="noStrike">
                        <a:solidFill>
                          <a:srgbClr val="000000"/>
                        </a:solidFill>
                        <a:latin typeface="Calibri"/>
                        <a:ea typeface="Calibri"/>
                        <a:cs typeface="Calibri"/>
                        <a:sym typeface="Calibri"/>
                      </a:endParaRPr>
                    </a:p>
                  </a:txBody>
                  <a:tcPr marT="9525" marB="0" marR="9525" marL="9525" anchor="ctr"/>
                </a:tc>
              </a:tr>
              <a:tr h="495150">
                <a:tc>
                  <a:txBody>
                    <a:bodyPr/>
                    <a:lstStyle/>
                    <a:p>
                      <a:pPr indent="0" lvl="0" marL="0" marR="0" rtl="0" algn="ctr">
                        <a:spcBef>
                          <a:spcPts val="0"/>
                        </a:spcBef>
                        <a:spcAft>
                          <a:spcPts val="0"/>
                        </a:spcAft>
                        <a:buNone/>
                      </a:pPr>
                      <a:r>
                        <a:rPr lang="en-IN" sz="1800" u="none" cap="none" strike="noStrike"/>
                        <a:t>Recommended</a:t>
                      </a:r>
                      <a:endParaRPr b="0" i="0" sz="18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1800" u="none" cap="none" strike="noStrike"/>
                        <a:t>695</a:t>
                      </a:r>
                      <a:endParaRPr b="0" i="0" sz="18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1800" u="none" cap="none" strike="noStrike"/>
                        <a:t>4.27</a:t>
                      </a:r>
                      <a:endParaRPr b="0" i="0" sz="1800" u="none" cap="none" strike="noStrike">
                        <a:solidFill>
                          <a:srgbClr val="000000"/>
                        </a:solidFill>
                        <a:latin typeface="Calibri"/>
                        <a:ea typeface="Calibri"/>
                        <a:cs typeface="Calibri"/>
                        <a:sym typeface="Calibri"/>
                      </a:endParaRPr>
                    </a:p>
                  </a:txBody>
                  <a:tcPr marT="9525" marB="0" marR="9525" marL="9525" anchor="ctr"/>
                </a:tc>
              </a:tr>
              <a:tr h="738925">
                <a:tc>
                  <a:txBody>
                    <a:bodyPr/>
                    <a:lstStyle/>
                    <a:p>
                      <a:pPr indent="0" lvl="0" marL="0" marR="0" rtl="0" algn="ctr">
                        <a:spcBef>
                          <a:spcPts val="0"/>
                        </a:spcBef>
                        <a:spcAft>
                          <a:spcPts val="0"/>
                        </a:spcAft>
                        <a:buNone/>
                      </a:pPr>
                      <a:r>
                        <a:rPr lang="en-IN" sz="1800" u="none" cap="none" strike="noStrike"/>
                        <a:t>Highly Recommended</a:t>
                      </a:r>
                      <a:endParaRPr b="0" i="0" sz="18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1800" u="none" cap="none" strike="noStrike"/>
                        <a:t>159</a:t>
                      </a:r>
                      <a:endParaRPr b="0" i="0" sz="18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1800" u="none" cap="none" strike="noStrike"/>
                        <a:t>4.57</a:t>
                      </a:r>
                      <a:endParaRPr b="0" i="0" sz="1800" u="none" cap="none" strike="noStrike">
                        <a:solidFill>
                          <a:srgbClr val="000000"/>
                        </a:solidFill>
                        <a:latin typeface="Calibri"/>
                        <a:ea typeface="Calibri"/>
                        <a:cs typeface="Calibri"/>
                        <a:sym typeface="Calibri"/>
                      </a:endParaRPr>
                    </a:p>
                  </a:txBody>
                  <a:tcPr marT="9525" marB="0" marR="9525" marL="9525" anchor="ctr"/>
                </a:tc>
              </a:tr>
            </a:tbl>
          </a:graphicData>
        </a:graphic>
      </p:graphicFrame>
      <p:graphicFrame>
        <p:nvGraphicFramePr>
          <p:cNvPr id="352" name="Google Shape;352;p23"/>
          <p:cNvGraphicFramePr/>
          <p:nvPr/>
        </p:nvGraphicFramePr>
        <p:xfrm>
          <a:off x="5816990" y="622389"/>
          <a:ext cx="5978769" cy="3194151"/>
        </p:xfrm>
        <a:graphic>
          <a:graphicData uri="http://schemas.openxmlformats.org/drawingml/2006/chart">
            <c:chart r:id="rId3"/>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4"/>
          <p:cNvSpPr txBox="1"/>
          <p:nvPr>
            <p:ph idx="1" type="body"/>
          </p:nvPr>
        </p:nvSpPr>
        <p:spPr>
          <a:xfrm>
            <a:off x="463550" y="2155178"/>
            <a:ext cx="11260279" cy="3576431"/>
          </a:xfrm>
          <a:prstGeom prst="rect">
            <a:avLst/>
          </a:prstGeom>
          <a:noFill/>
          <a:ln>
            <a:noFill/>
          </a:ln>
        </p:spPr>
        <p:txBody>
          <a:bodyPr anchorCtr="0" anchor="t" bIns="45700" lIns="91425" spcFirstLastPara="1" rIns="91425" wrap="square" tIns="45700">
            <a:normAutofit/>
          </a:bodyPr>
          <a:lstStyle/>
          <a:p>
            <a:pPr indent="-127000" lvl="0" marL="228600" rtl="0" algn="l">
              <a:lnSpc>
                <a:spcPct val="90000"/>
              </a:lnSpc>
              <a:spcBef>
                <a:spcPts val="0"/>
              </a:spcBef>
              <a:spcAft>
                <a:spcPts val="0"/>
              </a:spcAft>
              <a:buClr>
                <a:srgbClr val="262626"/>
              </a:buClr>
              <a:buSzPts val="1600"/>
              <a:buFont typeface="Calibri"/>
              <a:buNone/>
            </a:pPr>
            <a:r>
              <a:t/>
            </a:r>
            <a:endParaRPr/>
          </a:p>
        </p:txBody>
      </p:sp>
      <p:sp>
        <p:nvSpPr>
          <p:cNvPr id="358" name="Google Shape;358;p24"/>
          <p:cNvSpPr txBox="1"/>
          <p:nvPr>
            <p:ph idx="2" type="body"/>
          </p:nvPr>
        </p:nvSpPr>
        <p:spPr>
          <a:xfrm>
            <a:off x="463549" y="1363083"/>
            <a:ext cx="11260279" cy="6020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2400"/>
              <a:buFont typeface="Arial"/>
              <a:buNone/>
            </a:pPr>
            <a:r>
              <a:t/>
            </a:r>
            <a:endParaRPr/>
          </a:p>
        </p:txBody>
      </p:sp>
      <p:sp>
        <p:nvSpPr>
          <p:cNvPr id="359" name="Google Shape;359;p24"/>
          <p:cNvSpPr txBox="1"/>
          <p:nvPr>
            <p:ph type="title"/>
          </p:nvPr>
        </p:nvSpPr>
        <p:spPr>
          <a:xfrm>
            <a:off x="992057" y="16084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Where are highly recommended restaurants located?</a:t>
            </a:r>
            <a:endParaRPr/>
          </a:p>
        </p:txBody>
      </p:sp>
      <p:grpSp>
        <p:nvGrpSpPr>
          <p:cNvPr id="360" name="Google Shape;360;p24"/>
          <p:cNvGrpSpPr/>
          <p:nvPr/>
        </p:nvGrpSpPr>
        <p:grpSpPr>
          <a:xfrm>
            <a:off x="1092623" y="4151066"/>
            <a:ext cx="10002128" cy="2217753"/>
            <a:chOff x="0" y="216"/>
            <a:chExt cx="10002128" cy="2217753"/>
          </a:xfrm>
        </p:grpSpPr>
        <p:sp>
          <p:nvSpPr>
            <p:cNvPr id="361" name="Google Shape;361;p24"/>
            <p:cNvSpPr/>
            <p:nvPr/>
          </p:nvSpPr>
          <p:spPr>
            <a:xfrm>
              <a:off x="0" y="216"/>
              <a:ext cx="10002128" cy="102960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txBox="1"/>
            <p:nvPr/>
          </p:nvSpPr>
          <p:spPr>
            <a:xfrm>
              <a:off x="50261" y="50477"/>
              <a:ext cx="9901606" cy="92907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Calibri"/>
                <a:buNone/>
              </a:pPr>
              <a:r>
                <a:rPr lang="en-IN" sz="2400">
                  <a:solidFill>
                    <a:schemeClr val="lt1"/>
                  </a:solidFill>
                  <a:latin typeface="Calibri"/>
                  <a:ea typeface="Calibri"/>
                  <a:cs typeface="Calibri"/>
                  <a:sym typeface="Calibri"/>
                </a:rPr>
                <a:t>Lavelle Road has highest % of highly recommended restaurants which is 61%. The cut off for the location is considered as min 20 restaurants in the location.</a:t>
              </a:r>
              <a:endParaRPr/>
            </a:p>
          </p:txBody>
        </p:sp>
        <p:sp>
          <p:nvSpPr>
            <p:cNvPr id="363" name="Google Shape;363;p24"/>
            <p:cNvSpPr/>
            <p:nvPr/>
          </p:nvSpPr>
          <p:spPr>
            <a:xfrm>
              <a:off x="0" y="1188369"/>
              <a:ext cx="10002128" cy="1029600"/>
            </a:xfrm>
            <a:prstGeom prst="roundRect">
              <a:avLst>
                <a:gd fmla="val 16667"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txBox="1"/>
            <p:nvPr/>
          </p:nvSpPr>
          <p:spPr>
            <a:xfrm>
              <a:off x="50261" y="1238630"/>
              <a:ext cx="9901606" cy="92907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Calibri"/>
                <a:buNone/>
              </a:pPr>
              <a:r>
                <a:rPr lang="en-IN" sz="2400">
                  <a:solidFill>
                    <a:schemeClr val="lt1"/>
                  </a:solidFill>
                  <a:latin typeface="Calibri"/>
                  <a:ea typeface="Calibri"/>
                  <a:cs typeface="Calibri"/>
                  <a:sym typeface="Calibri"/>
                </a:rPr>
                <a:t>Indira Nagar has 70 highly recommended restaurants and that makes it the top location from the count perspective</a:t>
              </a:r>
              <a:endParaRPr/>
            </a:p>
          </p:txBody>
        </p:sp>
      </p:grpSp>
      <p:graphicFrame>
        <p:nvGraphicFramePr>
          <p:cNvPr id="365" name="Google Shape;365;p24"/>
          <p:cNvGraphicFramePr/>
          <p:nvPr/>
        </p:nvGraphicFramePr>
        <p:xfrm>
          <a:off x="695072" y="775638"/>
          <a:ext cx="11264153" cy="3375212"/>
        </p:xfrm>
        <a:graphic>
          <a:graphicData uri="http://schemas.openxmlformats.org/drawingml/2006/chart">
            <c:chart r:id="rId3"/>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5"/>
          <p:cNvSpPr txBox="1"/>
          <p:nvPr>
            <p:ph type="title"/>
          </p:nvPr>
        </p:nvSpPr>
        <p:spPr>
          <a:xfrm>
            <a:off x="772244" y="9307"/>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Where are highly recommended restaurants located?</a:t>
            </a:r>
            <a:endParaRPr/>
          </a:p>
        </p:txBody>
      </p:sp>
      <p:graphicFrame>
        <p:nvGraphicFramePr>
          <p:cNvPr id="371" name="Google Shape;371;p25"/>
          <p:cNvGraphicFramePr/>
          <p:nvPr/>
        </p:nvGraphicFramePr>
        <p:xfrm>
          <a:off x="550941" y="2033349"/>
          <a:ext cx="11481581" cy="4063701"/>
        </p:xfrm>
        <a:graphic>
          <a:graphicData uri="http://schemas.openxmlformats.org/drawingml/2006/chart">
            <c:chart r:id="rId3"/>
          </a:graphicData>
        </a:graphic>
      </p:graphicFrame>
      <p:sp>
        <p:nvSpPr>
          <p:cNvPr id="372" name="Google Shape;372;p25"/>
          <p:cNvSpPr/>
          <p:nvPr/>
        </p:nvSpPr>
        <p:spPr>
          <a:xfrm>
            <a:off x="550941" y="1376528"/>
            <a:ext cx="694982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Indira Nagar has highest number of restaurants in Bangalore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0"/>
          <p:cNvSpPr txBox="1"/>
          <p:nvPr>
            <p:ph type="title"/>
          </p:nvPr>
        </p:nvSpPr>
        <p:spPr>
          <a:xfrm>
            <a:off x="931722" y="65815"/>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EDA of average cost for 2 people</a:t>
            </a:r>
            <a:endParaRPr/>
          </a:p>
        </p:txBody>
      </p:sp>
      <p:graphicFrame>
        <p:nvGraphicFramePr>
          <p:cNvPr id="378" name="Google Shape;378;p30"/>
          <p:cNvGraphicFramePr/>
          <p:nvPr/>
        </p:nvGraphicFramePr>
        <p:xfrm>
          <a:off x="489397" y="3181081"/>
          <a:ext cx="3000000" cy="3000000"/>
        </p:xfrm>
        <a:graphic>
          <a:graphicData uri="http://schemas.openxmlformats.org/drawingml/2006/table">
            <a:tbl>
              <a:tblPr bandRow="1" firstRow="1">
                <a:noFill/>
                <a:tableStyleId>{00174DE9-E7C4-49B0-9A2F-7A429B243C13}</a:tableStyleId>
              </a:tblPr>
              <a:tblGrid>
                <a:gridCol w="3668850"/>
                <a:gridCol w="3097250"/>
                <a:gridCol w="2180050"/>
                <a:gridCol w="1767975"/>
              </a:tblGrid>
              <a:tr h="485025">
                <a:tc>
                  <a:txBody>
                    <a:bodyPr/>
                    <a:lstStyle/>
                    <a:p>
                      <a:pPr indent="0" lvl="0" marL="0" marR="0" rtl="0" algn="ctr">
                        <a:spcBef>
                          <a:spcPts val="0"/>
                        </a:spcBef>
                        <a:spcAft>
                          <a:spcPts val="0"/>
                        </a:spcAft>
                        <a:buNone/>
                      </a:pPr>
                      <a:r>
                        <a:rPr b="1" i="0" lang="en-IN" sz="2400" u="none" cap="none" strike="noStrike">
                          <a:solidFill>
                            <a:srgbClr val="000000"/>
                          </a:solidFill>
                          <a:latin typeface="Calibri"/>
                          <a:ea typeface="Calibri"/>
                          <a:cs typeface="Calibri"/>
                          <a:sym typeface="Calibri"/>
                        </a:rPr>
                        <a:t>Restaurant Type</a:t>
                      </a:r>
                      <a:endParaRPr/>
                    </a:p>
                  </a:txBody>
                  <a:tcPr marT="9525" marB="0" marR="9525" marL="9525" anchor="ctr"/>
                </a:tc>
                <a:tc>
                  <a:txBody>
                    <a:bodyPr/>
                    <a:lstStyle/>
                    <a:p>
                      <a:pPr indent="0" lvl="0" marL="0" marR="0" rtl="0" algn="ctr">
                        <a:spcBef>
                          <a:spcPts val="0"/>
                        </a:spcBef>
                        <a:spcAft>
                          <a:spcPts val="0"/>
                        </a:spcAft>
                        <a:buNone/>
                      </a:pPr>
                      <a:r>
                        <a:rPr b="1" i="0" lang="en-IN" sz="2400" u="none" cap="none" strike="noStrike">
                          <a:solidFill>
                            <a:srgbClr val="000000"/>
                          </a:solidFill>
                          <a:latin typeface="Calibri"/>
                          <a:ea typeface="Calibri"/>
                          <a:cs typeface="Calibri"/>
                          <a:sym typeface="Calibri"/>
                        </a:rPr>
                        <a:t>Rating</a:t>
                      </a:r>
                      <a:endParaRPr/>
                    </a:p>
                  </a:txBody>
                  <a:tcPr marT="9525" marB="0" marR="9525" marL="9525" anchor="ctr"/>
                </a:tc>
                <a:tc>
                  <a:txBody>
                    <a:bodyPr/>
                    <a:lstStyle/>
                    <a:p>
                      <a:pPr indent="0" lvl="0" marL="0" marR="0" rtl="0" algn="ctr">
                        <a:spcBef>
                          <a:spcPts val="0"/>
                        </a:spcBef>
                        <a:spcAft>
                          <a:spcPts val="0"/>
                        </a:spcAft>
                        <a:buNone/>
                      </a:pPr>
                      <a:r>
                        <a:rPr b="1" i="0" lang="en-IN" sz="2400" u="none" cap="none" strike="noStrike">
                          <a:solidFill>
                            <a:srgbClr val="000000"/>
                          </a:solidFill>
                          <a:latin typeface="Calibri"/>
                          <a:ea typeface="Calibri"/>
                          <a:cs typeface="Calibri"/>
                          <a:sym typeface="Calibri"/>
                        </a:rPr>
                        <a:t>No of Restaurants</a:t>
                      </a:r>
                      <a:endParaRPr/>
                    </a:p>
                  </a:txBody>
                  <a:tcPr marT="9525" marB="0" marR="9525" marL="9525" anchor="ctr"/>
                </a:tc>
                <a:tc>
                  <a:txBody>
                    <a:bodyPr/>
                    <a:lstStyle/>
                    <a:p>
                      <a:pPr indent="0" lvl="0" marL="0" marR="0" rtl="0" algn="ctr">
                        <a:spcBef>
                          <a:spcPts val="0"/>
                        </a:spcBef>
                        <a:spcAft>
                          <a:spcPts val="0"/>
                        </a:spcAft>
                        <a:buNone/>
                      </a:pPr>
                      <a:r>
                        <a:rPr b="1" i="0" lang="en-IN" sz="2400" u="none" cap="none" strike="noStrike">
                          <a:solidFill>
                            <a:srgbClr val="000000"/>
                          </a:solidFill>
                          <a:latin typeface="Calibri"/>
                          <a:ea typeface="Calibri"/>
                          <a:cs typeface="Calibri"/>
                          <a:sym typeface="Calibri"/>
                        </a:rPr>
                        <a:t>Cost Range</a:t>
                      </a:r>
                      <a:endParaRPr/>
                    </a:p>
                  </a:txBody>
                  <a:tcPr marT="9525" marB="0" marR="9525" marL="9525" anchor="ctr"/>
                </a:tc>
              </a:tr>
              <a:tr h="23165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Premium</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4.15</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139</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2000+ </a:t>
                      </a:r>
                      <a:endParaRPr/>
                    </a:p>
                  </a:txBody>
                  <a:tcPr marT="9525" marB="0" marR="9525" marL="9525" anchor="ctr"/>
                </a:tc>
              </a:tr>
              <a:tr h="32635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Expensive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4.15</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420</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1200 - 2000</a:t>
                      </a:r>
                      <a:endParaRPr/>
                    </a:p>
                  </a:txBody>
                  <a:tcPr marT="9525" marB="0" marR="9525" marL="9525" anchor="ctr"/>
                </a:tc>
              </a:tr>
              <a:tr h="23165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Above Average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3.94</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334</a:t>
                      </a:r>
                      <a:endParaRPr/>
                    </a:p>
                  </a:txBody>
                  <a:tcPr marT="9525" marB="0" marR="9525" marL="9525" anchor="ctr">
                    <a:lnB cap="flat" cmpd="sng" w="9525">
                      <a:solidFill>
                        <a:schemeClr val="accent3"/>
                      </a:solidFill>
                      <a:prstDash val="solid"/>
                      <a:round/>
                      <a:headEnd len="sm" w="sm" type="none"/>
                      <a:tailEnd len="sm" w="sm" type="none"/>
                    </a:lnB>
                  </a:tcP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800-1200</a:t>
                      </a:r>
                      <a:endParaRPr/>
                    </a:p>
                  </a:txBody>
                  <a:tcPr marT="9525" marB="0" marR="9525" marL="9525" anchor="ctr"/>
                </a:tc>
              </a:tr>
              <a:tr h="32635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Average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3.78</a:t>
                      </a:r>
                      <a:endParaRPr/>
                    </a:p>
                  </a:txBody>
                  <a:tcPr marT="9525" marB="0" marR="9525" marL="9525" anchor="ctr">
                    <a:lnR cap="flat" cmpd="sng" w="9525">
                      <a:solidFill>
                        <a:schemeClr val="accent3"/>
                      </a:solidFill>
                      <a:prstDash val="solid"/>
                      <a:round/>
                      <a:headEnd len="sm" w="sm" type="none"/>
                      <a:tailEnd len="sm" w="sm" type="none"/>
                    </a:lnR>
                  </a:tcP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1699</a:t>
                      </a:r>
                      <a:endParaRPr/>
                    </a:p>
                  </a:txBody>
                  <a:tcPr marT="9525" marB="0" marR="9525" marL="95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500-800</a:t>
                      </a:r>
                      <a:endParaRPr/>
                    </a:p>
                  </a:txBody>
                  <a:tcPr marT="9525" marB="0" marR="9525" marL="9525" anchor="ctr">
                    <a:lnL cap="flat" cmpd="sng" w="9525">
                      <a:solidFill>
                        <a:schemeClr val="accent3"/>
                      </a:solidFill>
                      <a:prstDash val="solid"/>
                      <a:round/>
                      <a:headEnd len="sm" w="sm" type="none"/>
                      <a:tailEnd len="sm" w="sm" type="none"/>
                    </a:lnL>
                  </a:tcPr>
                </a:tc>
              </a:tr>
              <a:tr h="23165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Budget</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3.96</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133</a:t>
                      </a:r>
                      <a:endParaRPr/>
                    </a:p>
                  </a:txBody>
                  <a:tcPr marT="9525" marB="0" marR="9525" marL="9525" anchor="ctr">
                    <a:lnT cap="flat" cmpd="sng" w="9525">
                      <a:solidFill>
                        <a:schemeClr val="accent3"/>
                      </a:solidFill>
                      <a:prstDash val="solid"/>
                      <a:round/>
                      <a:headEnd len="sm" w="sm" type="none"/>
                      <a:tailEnd len="sm" w="sm" type="none"/>
                    </a:lnT>
                  </a:tcP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200-500</a:t>
                      </a:r>
                      <a:endParaRPr/>
                    </a:p>
                  </a:txBody>
                  <a:tcPr marT="9525" marB="0" marR="9525" marL="9525" anchor="ctr"/>
                </a:tc>
              </a:tr>
              <a:tr h="23165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Pocket Friendly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3.77</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1574</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Less than 200</a:t>
                      </a:r>
                      <a:endParaRPr/>
                    </a:p>
                  </a:txBody>
                  <a:tcPr marT="9525" marB="0" marR="9525" marL="9525" anchor="ctr"/>
                </a:tc>
              </a:tr>
            </a:tbl>
          </a:graphicData>
        </a:graphic>
      </p:graphicFrame>
      <p:sp>
        <p:nvSpPr>
          <p:cNvPr id="379" name="Google Shape;379;p30"/>
          <p:cNvSpPr/>
          <p:nvPr/>
        </p:nvSpPr>
        <p:spPr>
          <a:xfrm>
            <a:off x="489397" y="1381575"/>
            <a:ext cx="10393251" cy="1532727"/>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Average cost for 2 people across Bangalore is 650 INR. Accordingly the categories are made in the above table</a:t>
            </a:r>
            <a:endParaRPr/>
          </a:p>
          <a:p>
            <a:pPr indent="-342900" lvl="0" marL="342900" marR="0" rtl="0" algn="l">
              <a:lnSpc>
                <a:spcPct val="90000"/>
              </a:lnSpc>
              <a:spcBef>
                <a:spcPts val="63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When the cost goes above 1200 INR, the ratings are highest at 4.15</a:t>
            </a:r>
            <a:endParaRPr/>
          </a:p>
          <a:p>
            <a:pPr indent="-342900" lvl="0" marL="342900" marR="0" rtl="0" algn="l">
              <a:lnSpc>
                <a:spcPct val="90000"/>
              </a:lnSpc>
              <a:spcBef>
                <a:spcPts val="63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Ratings gradually decline as the cost falls further but the budget restaurants have better ratings than the average cost restaurants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6"/>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Locations with Highest Ratings</a:t>
            </a:r>
            <a:endParaRPr/>
          </a:p>
        </p:txBody>
      </p:sp>
      <p:graphicFrame>
        <p:nvGraphicFramePr>
          <p:cNvPr id="385" name="Google Shape;385;p26"/>
          <p:cNvGraphicFramePr/>
          <p:nvPr/>
        </p:nvGraphicFramePr>
        <p:xfrm>
          <a:off x="463550" y="1403796"/>
          <a:ext cx="3000000" cy="3000000"/>
        </p:xfrm>
        <a:graphic>
          <a:graphicData uri="http://schemas.openxmlformats.org/drawingml/2006/table">
            <a:tbl>
              <a:tblPr bandRow="1" firstRow="1" lastRow="1">
                <a:noFill/>
                <a:tableStyleId>{00174DE9-E7C4-49B0-9A2F-7A429B243C13}</a:tableStyleId>
              </a:tblPr>
              <a:tblGrid>
                <a:gridCol w="4612950"/>
                <a:gridCol w="2574675"/>
                <a:gridCol w="2574675"/>
              </a:tblGrid>
              <a:tr h="366450">
                <a:tc>
                  <a:txBody>
                    <a:bodyPr/>
                    <a:lstStyle/>
                    <a:p>
                      <a:pPr indent="0" lvl="0" marL="0" marR="0" rtl="0" algn="ctr">
                        <a:spcBef>
                          <a:spcPts val="0"/>
                        </a:spcBef>
                        <a:spcAft>
                          <a:spcPts val="0"/>
                        </a:spcAft>
                        <a:buNone/>
                      </a:pPr>
                      <a:r>
                        <a:rPr b="1" lang="en-IN" sz="2000" u="none" cap="none" strike="noStrike">
                          <a:solidFill>
                            <a:srgbClr val="000000"/>
                          </a:solidFill>
                        </a:rPr>
                        <a:t>Location</a:t>
                      </a:r>
                      <a:endParaRPr b="1" i="0" sz="20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1" lang="en-IN" sz="2000" u="none" cap="none" strike="noStrike">
                          <a:solidFill>
                            <a:srgbClr val="000000"/>
                          </a:solidFill>
                        </a:rPr>
                        <a:t>Rating</a:t>
                      </a:r>
                      <a:endParaRPr b="1" i="0" sz="20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1" lang="en-IN" sz="2000" u="none" cap="none" strike="noStrike">
                          <a:solidFill>
                            <a:srgbClr val="000000"/>
                          </a:solidFill>
                        </a:rPr>
                        <a:t>No of Restaurants</a:t>
                      </a:r>
                      <a:endParaRPr b="1" i="0" sz="2000" u="none" cap="none" strike="noStrike">
                        <a:solidFill>
                          <a:srgbClr val="000000"/>
                        </a:solidFill>
                        <a:latin typeface="Calibri"/>
                        <a:ea typeface="Calibri"/>
                        <a:cs typeface="Calibri"/>
                        <a:sym typeface="Calibri"/>
                      </a:endParaRPr>
                    </a:p>
                  </a:txBody>
                  <a:tcPr marT="8400" marB="0" marR="8400" marL="8400" anchor="ctr"/>
                </a:tc>
              </a:tr>
              <a:tr h="330775">
                <a:tc>
                  <a:txBody>
                    <a:bodyPr/>
                    <a:lstStyle/>
                    <a:p>
                      <a:pPr indent="0" lvl="0" marL="0" marR="0" rtl="0" algn="ctr">
                        <a:spcBef>
                          <a:spcPts val="0"/>
                        </a:spcBef>
                        <a:spcAft>
                          <a:spcPts val="0"/>
                        </a:spcAft>
                        <a:buNone/>
                      </a:pPr>
                      <a:r>
                        <a:rPr b="0" lang="en-IN" sz="1800" u="none" cap="none" strike="noStrike">
                          <a:solidFill>
                            <a:srgbClr val="000000"/>
                          </a:solidFill>
                        </a:rPr>
                        <a:t>Lavelle Road</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4.12</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44</a:t>
                      </a:r>
                      <a:endParaRPr b="0" i="0" sz="1800" u="none" cap="none" strike="noStrike">
                        <a:solidFill>
                          <a:srgbClr val="000000"/>
                        </a:solidFill>
                        <a:latin typeface="Calibri"/>
                        <a:ea typeface="Calibri"/>
                        <a:cs typeface="Calibri"/>
                        <a:sym typeface="Calibri"/>
                      </a:endParaRPr>
                    </a:p>
                  </a:txBody>
                  <a:tcPr marT="8400" marB="0" marR="8400" marL="8400" anchor="ctr"/>
                </a:tc>
              </a:tr>
              <a:tr h="352875">
                <a:tc>
                  <a:txBody>
                    <a:bodyPr/>
                    <a:lstStyle/>
                    <a:p>
                      <a:pPr indent="0" lvl="0" marL="0" marR="0" rtl="0" algn="ctr">
                        <a:spcBef>
                          <a:spcPts val="0"/>
                        </a:spcBef>
                        <a:spcAft>
                          <a:spcPts val="0"/>
                        </a:spcAft>
                        <a:buNone/>
                      </a:pPr>
                      <a:r>
                        <a:rPr b="0" lang="en-IN" sz="1800" u="none" cap="none" strike="noStrike">
                          <a:solidFill>
                            <a:srgbClr val="000000"/>
                          </a:solidFill>
                        </a:rPr>
                        <a:t>Koramangala 5th Block</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4.11</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170</a:t>
                      </a:r>
                      <a:endParaRPr b="0" i="0" sz="1800" u="none" cap="none" strike="noStrike">
                        <a:solidFill>
                          <a:srgbClr val="000000"/>
                        </a:solidFill>
                        <a:latin typeface="Calibri"/>
                        <a:ea typeface="Calibri"/>
                        <a:cs typeface="Calibri"/>
                        <a:sym typeface="Calibri"/>
                      </a:endParaRPr>
                    </a:p>
                  </a:txBody>
                  <a:tcPr marT="8400" marB="0" marR="8400" marL="8400" anchor="ctr"/>
                </a:tc>
              </a:tr>
              <a:tr h="330775">
                <a:tc>
                  <a:txBody>
                    <a:bodyPr/>
                    <a:lstStyle/>
                    <a:p>
                      <a:pPr indent="0" lvl="0" marL="0" marR="0" rtl="0" algn="ctr">
                        <a:spcBef>
                          <a:spcPts val="0"/>
                        </a:spcBef>
                        <a:spcAft>
                          <a:spcPts val="0"/>
                        </a:spcAft>
                        <a:buNone/>
                      </a:pPr>
                      <a:r>
                        <a:rPr b="0" lang="en-IN" sz="1800" u="none" cap="none" strike="noStrike">
                          <a:solidFill>
                            <a:srgbClr val="000000"/>
                          </a:solidFill>
                        </a:rPr>
                        <a:t>Seshadripuram</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4.08</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23</a:t>
                      </a:r>
                      <a:endParaRPr b="0" i="0" sz="1800" u="none" cap="none" strike="noStrike">
                        <a:solidFill>
                          <a:srgbClr val="000000"/>
                        </a:solidFill>
                        <a:latin typeface="Calibri"/>
                        <a:ea typeface="Calibri"/>
                        <a:cs typeface="Calibri"/>
                        <a:sym typeface="Calibri"/>
                      </a:endParaRPr>
                    </a:p>
                  </a:txBody>
                  <a:tcPr marT="8400" marB="0" marR="8400" marL="8400" anchor="ctr"/>
                </a:tc>
              </a:tr>
              <a:tr h="330775">
                <a:tc>
                  <a:txBody>
                    <a:bodyPr/>
                    <a:lstStyle/>
                    <a:p>
                      <a:pPr indent="0" lvl="0" marL="0" marR="0" rtl="0" algn="ctr">
                        <a:spcBef>
                          <a:spcPts val="0"/>
                        </a:spcBef>
                        <a:spcAft>
                          <a:spcPts val="0"/>
                        </a:spcAft>
                        <a:buNone/>
                      </a:pPr>
                      <a:r>
                        <a:rPr b="0" lang="en-IN" sz="1800" u="none" cap="none" strike="noStrike">
                          <a:solidFill>
                            <a:srgbClr val="000000"/>
                          </a:solidFill>
                        </a:rPr>
                        <a:t>Residency Road</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4.05</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48</a:t>
                      </a:r>
                      <a:endParaRPr b="0" i="0" sz="1800" u="none" cap="none" strike="noStrike">
                        <a:solidFill>
                          <a:srgbClr val="000000"/>
                        </a:solidFill>
                        <a:latin typeface="Calibri"/>
                        <a:ea typeface="Calibri"/>
                        <a:cs typeface="Calibri"/>
                        <a:sym typeface="Calibri"/>
                      </a:endParaRPr>
                    </a:p>
                  </a:txBody>
                  <a:tcPr marT="8400" marB="0" marR="8400" marL="8400" anchor="ctr"/>
                </a:tc>
              </a:tr>
              <a:tr h="330775">
                <a:tc>
                  <a:txBody>
                    <a:bodyPr/>
                    <a:lstStyle/>
                    <a:p>
                      <a:pPr indent="0" lvl="0" marL="0" marR="0" rtl="0" algn="ctr">
                        <a:spcBef>
                          <a:spcPts val="0"/>
                        </a:spcBef>
                        <a:spcAft>
                          <a:spcPts val="0"/>
                        </a:spcAft>
                        <a:buNone/>
                      </a:pPr>
                      <a:r>
                        <a:rPr b="0" lang="en-IN" sz="1800" u="none" cap="none" strike="noStrike">
                          <a:solidFill>
                            <a:srgbClr val="000000"/>
                          </a:solidFill>
                        </a:rPr>
                        <a:t>St. Marks Road</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4.05</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28</a:t>
                      </a:r>
                      <a:endParaRPr b="0" i="0" sz="1800" u="none" cap="none" strike="noStrike">
                        <a:solidFill>
                          <a:srgbClr val="000000"/>
                        </a:solidFill>
                        <a:latin typeface="Calibri"/>
                        <a:ea typeface="Calibri"/>
                        <a:cs typeface="Calibri"/>
                        <a:sym typeface="Calibri"/>
                      </a:endParaRPr>
                    </a:p>
                  </a:txBody>
                  <a:tcPr marT="8400" marB="0" marR="8400" marL="8400" anchor="ctr"/>
                </a:tc>
              </a:tr>
              <a:tr h="330775">
                <a:tc>
                  <a:txBody>
                    <a:bodyPr/>
                    <a:lstStyle/>
                    <a:p>
                      <a:pPr indent="0" lvl="0" marL="0" marR="0" rtl="0" algn="ctr">
                        <a:spcBef>
                          <a:spcPts val="0"/>
                        </a:spcBef>
                        <a:spcAft>
                          <a:spcPts val="0"/>
                        </a:spcAft>
                        <a:buNone/>
                      </a:pPr>
                      <a:r>
                        <a:rPr b="0" lang="en-IN" sz="1800" u="none" cap="none" strike="noStrike">
                          <a:solidFill>
                            <a:srgbClr val="000000"/>
                          </a:solidFill>
                        </a:rPr>
                        <a:t>Richmond Road</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4.03</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36</a:t>
                      </a:r>
                      <a:endParaRPr b="0" i="0" sz="1800" u="none" cap="none" strike="noStrike">
                        <a:solidFill>
                          <a:srgbClr val="000000"/>
                        </a:solidFill>
                        <a:latin typeface="Calibri"/>
                        <a:ea typeface="Calibri"/>
                        <a:cs typeface="Calibri"/>
                        <a:sym typeface="Calibri"/>
                      </a:endParaRPr>
                    </a:p>
                  </a:txBody>
                  <a:tcPr marT="8400" marB="0" marR="8400" marL="8400" anchor="ctr"/>
                </a:tc>
              </a:tr>
              <a:tr h="330775">
                <a:tc>
                  <a:txBody>
                    <a:bodyPr/>
                    <a:lstStyle/>
                    <a:p>
                      <a:pPr indent="0" lvl="0" marL="0" marR="0" rtl="0" algn="ctr">
                        <a:spcBef>
                          <a:spcPts val="0"/>
                        </a:spcBef>
                        <a:spcAft>
                          <a:spcPts val="0"/>
                        </a:spcAft>
                        <a:buNone/>
                      </a:pPr>
                      <a:r>
                        <a:rPr b="0" lang="en-IN" sz="1800" u="none" cap="none" strike="noStrike">
                          <a:solidFill>
                            <a:srgbClr val="000000"/>
                          </a:solidFill>
                        </a:rPr>
                        <a:t>Church Street</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4.01</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43</a:t>
                      </a:r>
                      <a:endParaRPr b="0" i="0" sz="1800" u="none" cap="none" strike="noStrike">
                        <a:solidFill>
                          <a:srgbClr val="000000"/>
                        </a:solidFill>
                        <a:latin typeface="Calibri"/>
                        <a:ea typeface="Calibri"/>
                        <a:cs typeface="Calibri"/>
                        <a:sym typeface="Calibri"/>
                      </a:endParaRPr>
                    </a:p>
                  </a:txBody>
                  <a:tcPr marT="8400" marB="0" marR="8400" marL="8400" anchor="ctr"/>
                </a:tc>
              </a:tr>
              <a:tr h="330775">
                <a:tc>
                  <a:txBody>
                    <a:bodyPr/>
                    <a:lstStyle/>
                    <a:p>
                      <a:pPr indent="0" lvl="0" marL="0" marR="0" rtl="0" algn="ctr">
                        <a:spcBef>
                          <a:spcPts val="0"/>
                        </a:spcBef>
                        <a:spcAft>
                          <a:spcPts val="0"/>
                        </a:spcAft>
                        <a:buNone/>
                      </a:pPr>
                      <a:r>
                        <a:rPr b="0" lang="en-IN" sz="1800" u="none" cap="none" strike="noStrike">
                          <a:solidFill>
                            <a:srgbClr val="000000"/>
                          </a:solidFill>
                        </a:rPr>
                        <a:t>Ulsoor</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4.00</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45</a:t>
                      </a:r>
                      <a:endParaRPr b="0" i="0" sz="1800" u="none" cap="none" strike="noStrike">
                        <a:solidFill>
                          <a:srgbClr val="000000"/>
                        </a:solidFill>
                        <a:latin typeface="Calibri"/>
                        <a:ea typeface="Calibri"/>
                        <a:cs typeface="Calibri"/>
                        <a:sym typeface="Calibri"/>
                      </a:endParaRPr>
                    </a:p>
                  </a:txBody>
                  <a:tcPr marT="8400" marB="0" marR="8400" marL="8400" anchor="ctr"/>
                </a:tc>
              </a:tr>
              <a:tr h="352875">
                <a:tc>
                  <a:txBody>
                    <a:bodyPr/>
                    <a:lstStyle/>
                    <a:p>
                      <a:pPr indent="0" lvl="0" marL="0" marR="0" rtl="0" algn="ctr">
                        <a:spcBef>
                          <a:spcPts val="0"/>
                        </a:spcBef>
                        <a:spcAft>
                          <a:spcPts val="0"/>
                        </a:spcAft>
                        <a:buNone/>
                      </a:pPr>
                      <a:r>
                        <a:rPr b="0" lang="en-IN" sz="1800" u="none" cap="none" strike="noStrike">
                          <a:solidFill>
                            <a:srgbClr val="000000"/>
                          </a:solidFill>
                        </a:rPr>
                        <a:t>Koramangala 4th Block</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3.98</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72</a:t>
                      </a:r>
                      <a:endParaRPr b="0" i="0" sz="1800" u="none" cap="none" strike="noStrike">
                        <a:solidFill>
                          <a:srgbClr val="000000"/>
                        </a:solidFill>
                        <a:latin typeface="Calibri"/>
                        <a:ea typeface="Calibri"/>
                        <a:cs typeface="Calibri"/>
                        <a:sym typeface="Calibri"/>
                      </a:endParaRPr>
                    </a:p>
                  </a:txBody>
                  <a:tcPr marT="8400" marB="0" marR="8400" marL="8400" anchor="ctr"/>
                </a:tc>
              </a:tr>
              <a:tr h="330775">
                <a:tc>
                  <a:txBody>
                    <a:bodyPr/>
                    <a:lstStyle/>
                    <a:p>
                      <a:pPr indent="0" lvl="0" marL="0" marR="0" rtl="0" algn="ctr">
                        <a:spcBef>
                          <a:spcPts val="0"/>
                        </a:spcBef>
                        <a:spcAft>
                          <a:spcPts val="0"/>
                        </a:spcAft>
                        <a:buNone/>
                      </a:pPr>
                      <a:r>
                        <a:rPr b="0" lang="en-IN" sz="1800" u="none" cap="none" strike="noStrike">
                          <a:solidFill>
                            <a:srgbClr val="000000"/>
                          </a:solidFill>
                        </a:rPr>
                        <a:t>Cunningham Road</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3.95</a:t>
                      </a:r>
                      <a:endParaRPr b="0" i="0" sz="1800" u="none" cap="none" strike="noStrike">
                        <a:solidFill>
                          <a:srgbClr val="000000"/>
                        </a:solidFill>
                        <a:latin typeface="Calibri"/>
                        <a:ea typeface="Calibri"/>
                        <a:cs typeface="Calibri"/>
                        <a:sym typeface="Calibri"/>
                      </a:endParaRPr>
                    </a:p>
                  </a:txBody>
                  <a:tcPr marT="8400" marB="0" marR="8400" marL="8400" anchor="ctr"/>
                </a:tc>
                <a:tc>
                  <a:txBody>
                    <a:bodyPr/>
                    <a:lstStyle/>
                    <a:p>
                      <a:pPr indent="0" lvl="0" marL="0" marR="0" rtl="0" algn="ctr">
                        <a:spcBef>
                          <a:spcPts val="0"/>
                        </a:spcBef>
                        <a:spcAft>
                          <a:spcPts val="0"/>
                        </a:spcAft>
                        <a:buNone/>
                      </a:pPr>
                      <a:r>
                        <a:rPr b="0" lang="en-IN" sz="1800" u="none" cap="none" strike="noStrike">
                          <a:solidFill>
                            <a:srgbClr val="000000"/>
                          </a:solidFill>
                        </a:rPr>
                        <a:t>26</a:t>
                      </a:r>
                      <a:endParaRPr b="0" i="0" sz="1800" u="none" cap="none" strike="noStrike">
                        <a:solidFill>
                          <a:srgbClr val="000000"/>
                        </a:solidFill>
                        <a:latin typeface="Calibri"/>
                        <a:ea typeface="Calibri"/>
                        <a:cs typeface="Calibri"/>
                        <a:sym typeface="Calibri"/>
                      </a:endParaRPr>
                    </a:p>
                  </a:txBody>
                  <a:tcPr marT="8400" marB="0" marR="8400" marL="8400"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7"/>
          <p:cNvSpPr txBox="1"/>
          <p:nvPr>
            <p:ph type="title"/>
          </p:nvPr>
        </p:nvSpPr>
        <p:spPr>
          <a:xfrm>
            <a:off x="690052" y="220891"/>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Locations with Lowest Ratings</a:t>
            </a:r>
            <a:endParaRPr/>
          </a:p>
        </p:txBody>
      </p:sp>
      <p:graphicFrame>
        <p:nvGraphicFramePr>
          <p:cNvPr id="391" name="Google Shape;391;p27"/>
          <p:cNvGraphicFramePr/>
          <p:nvPr/>
        </p:nvGraphicFramePr>
        <p:xfrm>
          <a:off x="415096" y="1318050"/>
          <a:ext cx="3000000" cy="3000000"/>
        </p:xfrm>
        <a:graphic>
          <a:graphicData uri="http://schemas.openxmlformats.org/drawingml/2006/table">
            <a:tbl>
              <a:tblPr bandRow="1" firstRow="1">
                <a:noFill/>
                <a:tableStyleId>{00174DE9-E7C4-49B0-9A2F-7A429B243C13}</a:tableStyleId>
              </a:tblPr>
              <a:tblGrid>
                <a:gridCol w="4836675"/>
                <a:gridCol w="2699525"/>
                <a:gridCol w="2699525"/>
              </a:tblGrid>
              <a:tr h="459500">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No of Restaurants</a:t>
                      </a:r>
                      <a:endParaRPr b="1" i="0" sz="2400" u="none" cap="none" strike="noStrike">
                        <a:solidFill>
                          <a:srgbClr val="000000"/>
                        </a:solidFill>
                        <a:latin typeface="Calibri"/>
                        <a:ea typeface="Calibri"/>
                        <a:cs typeface="Calibri"/>
                        <a:sym typeface="Calibri"/>
                      </a:endParaRPr>
                    </a:p>
                  </a:txBody>
                  <a:tcPr marT="9525" marB="0" marR="9525" marL="9525" anchor="ctr"/>
                </a:tc>
              </a:tr>
              <a:tr h="219450">
                <a:tc>
                  <a:txBody>
                    <a:bodyPr/>
                    <a:lstStyle/>
                    <a:p>
                      <a:pPr indent="0" lvl="0" marL="0" marR="0" rtl="0" algn="ctr">
                        <a:spcBef>
                          <a:spcPts val="0"/>
                        </a:spcBef>
                        <a:spcAft>
                          <a:spcPts val="0"/>
                        </a:spcAft>
                        <a:buNone/>
                      </a:pPr>
                      <a:r>
                        <a:rPr lang="en-IN" sz="2000" u="none" cap="none" strike="noStrike"/>
                        <a:t>Kaggadasapura</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3.59</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24</a:t>
                      </a:r>
                      <a:endParaRPr b="0" i="0" sz="2000" u="none" cap="none" strike="noStrike">
                        <a:solidFill>
                          <a:srgbClr val="000000"/>
                        </a:solidFill>
                        <a:latin typeface="Calibri"/>
                        <a:ea typeface="Calibri"/>
                        <a:cs typeface="Calibri"/>
                        <a:sym typeface="Calibri"/>
                      </a:endParaRPr>
                    </a:p>
                  </a:txBody>
                  <a:tcPr marT="9525" marB="0" marR="9525" marL="9525" anchor="ctr"/>
                </a:tc>
              </a:tr>
              <a:tr h="309175">
                <a:tc>
                  <a:txBody>
                    <a:bodyPr/>
                    <a:lstStyle/>
                    <a:p>
                      <a:pPr indent="0" lvl="0" marL="0" marR="0" rtl="0" algn="ctr">
                        <a:spcBef>
                          <a:spcPts val="0"/>
                        </a:spcBef>
                        <a:spcAft>
                          <a:spcPts val="0"/>
                        </a:spcAft>
                        <a:buNone/>
                      </a:pPr>
                      <a:r>
                        <a:rPr lang="en-IN" sz="2000" u="none" cap="none" strike="noStrike"/>
                        <a:t>Kumaraswamy Layout</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3.61</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22</a:t>
                      </a:r>
                      <a:endParaRPr b="0" i="0" sz="2000" u="none" cap="none" strike="noStrike">
                        <a:solidFill>
                          <a:srgbClr val="000000"/>
                        </a:solidFill>
                        <a:latin typeface="Calibri"/>
                        <a:ea typeface="Calibri"/>
                        <a:cs typeface="Calibri"/>
                        <a:sym typeface="Calibri"/>
                      </a:endParaRPr>
                    </a:p>
                  </a:txBody>
                  <a:tcPr marT="9525" marB="0" marR="9525" marL="9525" anchor="ctr"/>
                </a:tc>
              </a:tr>
              <a:tr h="219450">
                <a:tc>
                  <a:txBody>
                    <a:bodyPr/>
                    <a:lstStyle/>
                    <a:p>
                      <a:pPr indent="0" lvl="0" marL="0" marR="0" rtl="0" algn="ctr">
                        <a:spcBef>
                          <a:spcPts val="0"/>
                        </a:spcBef>
                        <a:spcAft>
                          <a:spcPts val="0"/>
                        </a:spcAft>
                        <a:buNone/>
                      </a:pPr>
                      <a:r>
                        <a:rPr lang="en-IN" sz="2000" u="none" cap="none" strike="noStrike"/>
                        <a:t>Domlur</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3.64</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34</a:t>
                      </a:r>
                      <a:endParaRPr b="0" i="0" sz="2000" u="none" cap="none" strike="noStrike">
                        <a:solidFill>
                          <a:srgbClr val="000000"/>
                        </a:solidFill>
                        <a:latin typeface="Calibri"/>
                        <a:ea typeface="Calibri"/>
                        <a:cs typeface="Calibri"/>
                        <a:sym typeface="Calibri"/>
                      </a:endParaRPr>
                    </a:p>
                  </a:txBody>
                  <a:tcPr marT="9525" marB="0" marR="9525" marL="9525" anchor="ctr"/>
                </a:tc>
              </a:tr>
              <a:tr h="309175">
                <a:tc>
                  <a:txBody>
                    <a:bodyPr/>
                    <a:lstStyle/>
                    <a:p>
                      <a:pPr indent="0" lvl="0" marL="0" marR="0" rtl="0" algn="ctr">
                        <a:spcBef>
                          <a:spcPts val="0"/>
                        </a:spcBef>
                        <a:spcAft>
                          <a:spcPts val="0"/>
                        </a:spcAft>
                        <a:buNone/>
                      </a:pPr>
                      <a:r>
                        <a:rPr lang="en-IN" sz="2000" u="none" cap="none" strike="noStrike"/>
                        <a:t>Bannerghatta Road</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3.66</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122</a:t>
                      </a:r>
                      <a:endParaRPr b="0" i="0" sz="2000" u="none" cap="none" strike="noStrike">
                        <a:solidFill>
                          <a:srgbClr val="000000"/>
                        </a:solidFill>
                        <a:latin typeface="Calibri"/>
                        <a:ea typeface="Calibri"/>
                        <a:cs typeface="Calibri"/>
                        <a:sym typeface="Calibri"/>
                      </a:endParaRPr>
                    </a:p>
                  </a:txBody>
                  <a:tcPr marT="9525" marB="0" marR="9525" marL="9525" anchor="ctr"/>
                </a:tc>
              </a:tr>
              <a:tr h="219450">
                <a:tc>
                  <a:txBody>
                    <a:bodyPr/>
                    <a:lstStyle/>
                    <a:p>
                      <a:pPr indent="0" lvl="0" marL="0" marR="0" rtl="0" algn="ctr">
                        <a:spcBef>
                          <a:spcPts val="0"/>
                        </a:spcBef>
                        <a:spcAft>
                          <a:spcPts val="0"/>
                        </a:spcAft>
                        <a:buNone/>
                      </a:pPr>
                      <a:r>
                        <a:rPr lang="en-IN" sz="2000" u="none" cap="none" strike="noStrike"/>
                        <a:t>Banaswadi</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3.67</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55</a:t>
                      </a:r>
                      <a:endParaRPr b="0" i="0" sz="2000" u="none" cap="none" strike="noStrike">
                        <a:solidFill>
                          <a:srgbClr val="000000"/>
                        </a:solidFill>
                        <a:latin typeface="Calibri"/>
                        <a:ea typeface="Calibri"/>
                        <a:cs typeface="Calibri"/>
                        <a:sym typeface="Calibri"/>
                      </a:endParaRPr>
                    </a:p>
                  </a:txBody>
                  <a:tcPr marT="9525" marB="0" marR="9525" marL="9525" anchor="ctr"/>
                </a:tc>
              </a:tr>
              <a:tr h="219450">
                <a:tc>
                  <a:txBody>
                    <a:bodyPr/>
                    <a:lstStyle/>
                    <a:p>
                      <a:pPr indent="0" lvl="0" marL="0" marR="0" rtl="0" algn="ctr">
                        <a:spcBef>
                          <a:spcPts val="0"/>
                        </a:spcBef>
                        <a:spcAft>
                          <a:spcPts val="0"/>
                        </a:spcAft>
                        <a:buNone/>
                      </a:pPr>
                      <a:r>
                        <a:rPr lang="en-IN" sz="2000" u="none" cap="none" strike="noStrike"/>
                        <a:t>Bellandur</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3.67</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103</a:t>
                      </a:r>
                      <a:endParaRPr b="0" i="0" sz="2000" u="none" cap="none" strike="noStrike">
                        <a:solidFill>
                          <a:srgbClr val="000000"/>
                        </a:solidFill>
                        <a:latin typeface="Calibri"/>
                        <a:ea typeface="Calibri"/>
                        <a:cs typeface="Calibri"/>
                        <a:sym typeface="Calibri"/>
                      </a:endParaRPr>
                    </a:p>
                  </a:txBody>
                  <a:tcPr marT="9525" marB="0" marR="9525" marL="9525" anchor="ctr"/>
                </a:tc>
              </a:tr>
              <a:tr h="219450">
                <a:tc>
                  <a:txBody>
                    <a:bodyPr/>
                    <a:lstStyle/>
                    <a:p>
                      <a:pPr indent="0" lvl="0" marL="0" marR="0" rtl="0" algn="ctr">
                        <a:spcBef>
                          <a:spcPts val="0"/>
                        </a:spcBef>
                        <a:spcAft>
                          <a:spcPts val="0"/>
                        </a:spcAft>
                        <a:buNone/>
                      </a:pPr>
                      <a:r>
                        <a:rPr lang="en-IN" sz="2000" u="none" cap="none" strike="noStrike"/>
                        <a:t>Brookefield</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3.68</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71</a:t>
                      </a:r>
                      <a:endParaRPr b="0" i="0" sz="2000" u="none" cap="none" strike="noStrike">
                        <a:solidFill>
                          <a:srgbClr val="000000"/>
                        </a:solidFill>
                        <a:latin typeface="Calibri"/>
                        <a:ea typeface="Calibri"/>
                        <a:cs typeface="Calibri"/>
                        <a:sym typeface="Calibri"/>
                      </a:endParaRPr>
                    </a:p>
                  </a:txBody>
                  <a:tcPr marT="9525" marB="0" marR="9525" marL="9525" anchor="ctr"/>
                </a:tc>
              </a:tr>
              <a:tr h="219450">
                <a:tc>
                  <a:txBody>
                    <a:bodyPr/>
                    <a:lstStyle/>
                    <a:p>
                      <a:pPr indent="0" lvl="0" marL="0" marR="0" rtl="0" algn="ctr">
                        <a:spcBef>
                          <a:spcPts val="0"/>
                        </a:spcBef>
                        <a:spcAft>
                          <a:spcPts val="0"/>
                        </a:spcAft>
                        <a:buNone/>
                      </a:pPr>
                      <a:r>
                        <a:rPr lang="en-IN" sz="2000" u="none" cap="none" strike="noStrike"/>
                        <a:t>Electronic City</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3.69</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148</a:t>
                      </a:r>
                      <a:endParaRPr b="0" i="0" sz="2000" u="none" cap="none" strike="noStrike">
                        <a:solidFill>
                          <a:srgbClr val="000000"/>
                        </a:solidFill>
                        <a:latin typeface="Calibri"/>
                        <a:ea typeface="Calibri"/>
                        <a:cs typeface="Calibri"/>
                        <a:sym typeface="Calibri"/>
                      </a:endParaRPr>
                    </a:p>
                  </a:txBody>
                  <a:tcPr marT="9525" marB="0" marR="9525" marL="9525" anchor="ctr"/>
                </a:tc>
              </a:tr>
              <a:tr h="309175">
                <a:tc>
                  <a:txBody>
                    <a:bodyPr/>
                    <a:lstStyle/>
                    <a:p>
                      <a:pPr indent="0" lvl="0" marL="0" marR="0" rtl="0" algn="ctr">
                        <a:spcBef>
                          <a:spcPts val="0"/>
                        </a:spcBef>
                        <a:spcAft>
                          <a:spcPts val="0"/>
                        </a:spcAft>
                        <a:buNone/>
                      </a:pPr>
                      <a:r>
                        <a:rPr lang="en-IN" sz="2000" u="none" cap="none" strike="noStrike"/>
                        <a:t>Jeevan Bhima Nagar</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3.69</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44</a:t>
                      </a:r>
                      <a:endParaRPr b="0" i="0" sz="2000" u="none" cap="none" strike="noStrike">
                        <a:solidFill>
                          <a:srgbClr val="000000"/>
                        </a:solidFill>
                        <a:latin typeface="Calibri"/>
                        <a:ea typeface="Calibri"/>
                        <a:cs typeface="Calibri"/>
                        <a:sym typeface="Calibri"/>
                      </a:endParaRPr>
                    </a:p>
                  </a:txBody>
                  <a:tcPr marT="9525" marB="0" marR="9525" marL="9525" anchor="ctr"/>
                </a:tc>
              </a:tr>
              <a:tr h="219450">
                <a:tc>
                  <a:txBody>
                    <a:bodyPr/>
                    <a:lstStyle/>
                    <a:p>
                      <a:pPr indent="0" lvl="0" marL="0" marR="0" rtl="0" algn="ctr">
                        <a:spcBef>
                          <a:spcPts val="0"/>
                        </a:spcBef>
                        <a:spcAft>
                          <a:spcPts val="0"/>
                        </a:spcAft>
                        <a:buNone/>
                      </a:pPr>
                      <a:r>
                        <a:rPr lang="en-IN" sz="2000" u="none" cap="none" strike="noStrike"/>
                        <a:t>Nagawara</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3.71</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35</a:t>
                      </a:r>
                      <a:endParaRPr b="0" i="0" sz="2000" u="none" cap="none" strike="noStrike">
                        <a:solidFill>
                          <a:srgbClr val="000000"/>
                        </a:solidFill>
                        <a:latin typeface="Calibri"/>
                        <a:ea typeface="Calibri"/>
                        <a:cs typeface="Calibri"/>
                        <a:sym typeface="Calibri"/>
                      </a:endParaRPr>
                    </a:p>
                  </a:txBody>
                  <a:tcPr marT="9525" marB="0" marR="9525" marL="9525"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8"/>
          <p:cNvSpPr txBox="1"/>
          <p:nvPr>
            <p:ph type="title"/>
          </p:nvPr>
        </p:nvSpPr>
        <p:spPr>
          <a:xfrm>
            <a:off x="931722" y="28014"/>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10 Restaurant Types in Bangalore</a:t>
            </a:r>
            <a:endParaRPr/>
          </a:p>
        </p:txBody>
      </p:sp>
      <p:graphicFrame>
        <p:nvGraphicFramePr>
          <p:cNvPr id="397" name="Google Shape;397;p28"/>
          <p:cNvGraphicFramePr/>
          <p:nvPr/>
        </p:nvGraphicFramePr>
        <p:xfrm>
          <a:off x="807638" y="2654465"/>
          <a:ext cx="3000000" cy="3000000"/>
        </p:xfrm>
        <a:graphic>
          <a:graphicData uri="http://schemas.openxmlformats.org/drawingml/2006/table">
            <a:tbl>
              <a:tblPr bandRow="1" firstRow="1">
                <a:noFill/>
                <a:tableStyleId>{00174DE9-E7C4-49B0-9A2F-7A429B243C13}</a:tableStyleId>
              </a:tblPr>
              <a:tblGrid>
                <a:gridCol w="4781625"/>
                <a:gridCol w="2668800"/>
                <a:gridCol w="2668800"/>
              </a:tblGrid>
              <a:tr h="366000">
                <a:tc>
                  <a:txBody>
                    <a:bodyPr/>
                    <a:lstStyle/>
                    <a:p>
                      <a:pPr indent="0" lvl="0" marL="0" marR="0" rtl="0" algn="ctr">
                        <a:spcBef>
                          <a:spcPts val="0"/>
                        </a:spcBef>
                        <a:spcAft>
                          <a:spcPts val="0"/>
                        </a:spcAft>
                        <a:buNone/>
                      </a:pPr>
                      <a:r>
                        <a:rPr b="1" i="0" lang="en-IN" sz="2400" u="none" cap="none" strike="noStrike">
                          <a:solidFill>
                            <a:srgbClr val="000000"/>
                          </a:solidFill>
                          <a:latin typeface="Calibri"/>
                          <a:ea typeface="Calibri"/>
                          <a:cs typeface="Calibri"/>
                          <a:sym typeface="Calibri"/>
                        </a:rPr>
                        <a:t>Type of Cuisine</a:t>
                      </a:r>
                      <a:endParaRPr/>
                    </a:p>
                  </a:txBody>
                  <a:tcPr marT="9525" marB="0" marR="9525" marL="9525" anchor="ctr"/>
                </a:tc>
                <a:tc>
                  <a:txBody>
                    <a:bodyPr/>
                    <a:lstStyle/>
                    <a:p>
                      <a:pPr indent="0" lvl="0" marL="0" marR="0" rtl="0" algn="ctr">
                        <a:spcBef>
                          <a:spcPts val="0"/>
                        </a:spcBef>
                        <a:spcAft>
                          <a:spcPts val="0"/>
                        </a:spcAft>
                        <a:buNone/>
                      </a:pPr>
                      <a:r>
                        <a:rPr b="1" i="0" lang="en-IN" sz="2400" u="none" cap="none" strike="noStrike">
                          <a:solidFill>
                            <a:srgbClr val="000000"/>
                          </a:solidFill>
                          <a:latin typeface="Calibri"/>
                          <a:ea typeface="Calibri"/>
                          <a:cs typeface="Calibri"/>
                          <a:sym typeface="Calibri"/>
                        </a:rPr>
                        <a:t>Rating</a:t>
                      </a:r>
                      <a:endParaRPr/>
                    </a:p>
                  </a:txBody>
                  <a:tcPr marT="9525" marB="0" marR="9525" marL="9525" anchor="ctr"/>
                </a:tc>
                <a:tc>
                  <a:txBody>
                    <a:bodyPr/>
                    <a:lstStyle/>
                    <a:p>
                      <a:pPr indent="0" lvl="0" marL="0" marR="0" rtl="0" algn="ctr">
                        <a:spcBef>
                          <a:spcPts val="0"/>
                        </a:spcBef>
                        <a:spcAft>
                          <a:spcPts val="0"/>
                        </a:spcAft>
                        <a:buNone/>
                      </a:pPr>
                      <a:r>
                        <a:rPr b="1" i="0" lang="en-IN" sz="2400" u="none" cap="none" strike="noStrike">
                          <a:solidFill>
                            <a:srgbClr val="000000"/>
                          </a:solidFill>
                          <a:latin typeface="Calibri"/>
                          <a:ea typeface="Calibri"/>
                          <a:cs typeface="Calibri"/>
                          <a:sym typeface="Calibri"/>
                        </a:rPr>
                        <a:t>No Of Restaurants</a:t>
                      </a:r>
                      <a:endParaRPr/>
                    </a:p>
                  </a:txBody>
                  <a:tcPr marT="9525" marB="0" marR="9525" marL="9525" anchor="ctr"/>
                </a:tc>
              </a:tr>
              <a:tr h="1748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Multi Cuisine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3.76</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1741</a:t>
                      </a:r>
                      <a:endParaRPr/>
                    </a:p>
                  </a:txBody>
                  <a:tcPr marT="9525" marB="0" marR="9525" marL="9525" anchor="ctr"/>
                </a:tc>
              </a:tr>
              <a:tr h="24625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Others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3.94</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948</a:t>
                      </a:r>
                      <a:endParaRPr/>
                    </a:p>
                  </a:txBody>
                  <a:tcPr marT="9525" marB="0" marR="9525" marL="9525" anchor="ctr"/>
                </a:tc>
              </a:tr>
              <a:tr h="1748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North Indian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3.77</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285</a:t>
                      </a:r>
                      <a:endParaRPr/>
                    </a:p>
                  </a:txBody>
                  <a:tcPr marT="9525" marB="0" marR="9525" marL="9525" anchor="ctr"/>
                </a:tc>
              </a:tr>
              <a:tr h="24625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Continental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3.99</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283</a:t>
                      </a:r>
                      <a:endParaRPr/>
                    </a:p>
                  </a:txBody>
                  <a:tcPr marT="9525" marB="0" marR="9525" marL="9525" anchor="ctr"/>
                </a:tc>
              </a:tr>
              <a:tr h="1748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Indian Regional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3.84</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267</a:t>
                      </a:r>
                      <a:endParaRPr/>
                    </a:p>
                  </a:txBody>
                  <a:tcPr marT="9525" marB="0" marR="9525" marL="9525" anchor="ctr"/>
                </a:tc>
              </a:tr>
              <a:tr h="1748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Asian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3.90</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250</a:t>
                      </a:r>
                      <a:endParaRPr/>
                    </a:p>
                  </a:txBody>
                  <a:tcPr marT="9525" marB="0" marR="9525" marL="9525" anchor="ctr"/>
                </a:tc>
              </a:tr>
              <a:tr h="1748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South Indian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3.90</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203</a:t>
                      </a:r>
                      <a:endParaRPr/>
                    </a:p>
                  </a:txBody>
                  <a:tcPr marT="9525" marB="0" marR="9525" marL="9525" anchor="ctr"/>
                </a:tc>
              </a:tr>
              <a:tr h="1748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Italian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3.74</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148</a:t>
                      </a:r>
                      <a:endParaRPr/>
                    </a:p>
                  </a:txBody>
                  <a:tcPr marT="9525" marB="0" marR="9525" marL="9525" anchor="ctr"/>
                </a:tc>
              </a:tr>
              <a:tr h="24625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Bakery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3.91</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124</a:t>
                      </a:r>
                      <a:endParaRPr/>
                    </a:p>
                  </a:txBody>
                  <a:tcPr marT="9525" marB="0" marR="9525" marL="9525" anchor="ctr"/>
                </a:tc>
              </a:tr>
              <a:tr h="1748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Midde Eastern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3.98</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50</a:t>
                      </a:r>
                      <a:endParaRPr/>
                    </a:p>
                  </a:txBody>
                  <a:tcPr marT="9525" marB="0" marR="9525" marL="9525" anchor="ctr"/>
                </a:tc>
              </a:tr>
            </a:tbl>
          </a:graphicData>
        </a:graphic>
      </p:graphicFrame>
      <p:sp>
        <p:nvSpPr>
          <p:cNvPr id="398" name="Google Shape;398;p28"/>
          <p:cNvSpPr/>
          <p:nvPr/>
        </p:nvSpPr>
        <p:spPr>
          <a:xfrm>
            <a:off x="807637" y="1402382"/>
            <a:ext cx="10119245" cy="5909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IN" sz="1800">
                <a:solidFill>
                  <a:schemeClr val="dk1"/>
                </a:solidFill>
                <a:latin typeface="Calibri"/>
                <a:ea typeface="Calibri"/>
                <a:cs typeface="Calibri"/>
                <a:sym typeface="Calibri"/>
              </a:rPr>
              <a:t>Highest are multi Cuisine and that is intuitive as well. Others mainly covers cafes, beverages shops and some street food outlets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Girl with documents" id="135" name="Google Shape;135;p3"/>
          <p:cNvPicPr preferRelativeResize="0"/>
          <p:nvPr/>
        </p:nvPicPr>
        <p:blipFill rotWithShape="1">
          <a:blip r:embed="rId3">
            <a:alphaModFix/>
          </a:blip>
          <a:srcRect b="0" l="0" r="0" t="0"/>
          <a:stretch/>
        </p:blipFill>
        <p:spPr>
          <a:xfrm>
            <a:off x="596157" y="154546"/>
            <a:ext cx="7375866" cy="6220135"/>
          </a:xfrm>
          <a:prstGeom prst="rect">
            <a:avLst/>
          </a:prstGeom>
          <a:noFill/>
          <a:ln>
            <a:noFill/>
          </a:ln>
          <a:effectLst>
            <a:outerShdw blurRad="50800" rotWithShape="0" algn="tl" dir="2700000" dist="38100">
              <a:srgbClr val="000000">
                <a:alpha val="40000"/>
              </a:srgbClr>
            </a:outerShdw>
          </a:effectLst>
        </p:spPr>
      </p:pic>
      <p:sp>
        <p:nvSpPr>
          <p:cNvPr id="136" name="Google Shape;136;p3"/>
          <p:cNvSpPr txBox="1"/>
          <p:nvPr/>
        </p:nvSpPr>
        <p:spPr>
          <a:xfrm>
            <a:off x="731517" y="384032"/>
            <a:ext cx="7772991" cy="83307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76A7C"/>
              </a:buClr>
              <a:buSzPts val="2800"/>
              <a:buFont typeface="Gill Sans"/>
              <a:buNone/>
            </a:pPr>
            <a:r>
              <a:rPr b="1" lang="en-IN" sz="2800">
                <a:solidFill>
                  <a:srgbClr val="076A7C"/>
                </a:solidFill>
                <a:latin typeface="Gill Sans"/>
                <a:ea typeface="Gill Sans"/>
                <a:cs typeface="Gill Sans"/>
                <a:sym typeface="Gill Sans"/>
              </a:rPr>
              <a:t>Business Problems and Objectives</a:t>
            </a:r>
            <a:endParaRPr b="1" sz="2800">
              <a:solidFill>
                <a:srgbClr val="076A7C"/>
              </a:solidFill>
              <a:latin typeface="Gill Sans"/>
              <a:ea typeface="Gill Sans"/>
              <a:cs typeface="Gill Sans"/>
              <a:sym typeface="Gill Sans"/>
            </a:endParaRPr>
          </a:p>
        </p:txBody>
      </p:sp>
      <p:sp>
        <p:nvSpPr>
          <p:cNvPr descr="Beige rectangle" id="137" name="Google Shape;137;p3"/>
          <p:cNvSpPr/>
          <p:nvPr/>
        </p:nvSpPr>
        <p:spPr>
          <a:xfrm flipH="1" rot="10800000">
            <a:off x="820071" y="777709"/>
            <a:ext cx="5766104" cy="45719"/>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Blue rectangle" id="138" name="Google Shape;138;p3"/>
          <p:cNvSpPr/>
          <p:nvPr/>
        </p:nvSpPr>
        <p:spPr>
          <a:xfrm>
            <a:off x="731517" y="1217105"/>
            <a:ext cx="6725352" cy="4816698"/>
          </a:xfrm>
          <a:custGeom>
            <a:rect b="b" l="l" r="r" t="t"/>
            <a:pathLst>
              <a:path extrusionOk="0" h="3528060" w="6689725">
                <a:moveTo>
                  <a:pt x="0" y="3527996"/>
                </a:moveTo>
                <a:lnTo>
                  <a:pt x="6689648" y="3527996"/>
                </a:lnTo>
                <a:lnTo>
                  <a:pt x="6689648" y="0"/>
                </a:lnTo>
                <a:lnTo>
                  <a:pt x="0" y="0"/>
                </a:lnTo>
                <a:lnTo>
                  <a:pt x="0" y="3527996"/>
                </a:lnTo>
                <a:close/>
              </a:path>
            </a:pathLst>
          </a:custGeom>
          <a:solidFill>
            <a:srgbClr val="107982"/>
          </a:solidFill>
          <a:ln>
            <a:noFill/>
          </a:ln>
          <a:effectLst>
            <a:outerShdw blurRad="50800" rotWithShape="0" algn="tl" dir="2700000" dist="38100">
              <a:srgbClr val="000000">
                <a:alpha val="40000"/>
              </a:srgbClr>
            </a:outerShdw>
          </a:effectLst>
        </p:spPr>
        <p:txBody>
          <a:bodyPr anchorCtr="0" anchor="t" bIns="0" lIns="0" spcFirstLastPara="1" rIns="0" wrap="square" tIns="0">
            <a:noAutofit/>
          </a:bodyPr>
          <a:lstStyle/>
          <a:p>
            <a:pPr indent="-184150" lvl="0" marL="285750" marR="0" rtl="0" algn="l">
              <a:lnSpc>
                <a:spcPct val="150000"/>
              </a:lnSpc>
              <a:spcBef>
                <a:spcPts val="0"/>
              </a:spcBef>
              <a:spcAft>
                <a:spcPts val="0"/>
              </a:spcAft>
              <a:buClr>
                <a:schemeClr val="dk1"/>
              </a:buClr>
              <a:buSzPts val="1600"/>
              <a:buFont typeface="Arial"/>
              <a:buNone/>
            </a:pPr>
            <a:r>
              <a:t/>
            </a:r>
            <a:endParaRPr sz="1600">
              <a:solidFill>
                <a:srgbClr val="D8D8D8"/>
              </a:solidFill>
              <a:latin typeface="Gill Sans"/>
              <a:ea typeface="Gill Sans"/>
              <a:cs typeface="Gill Sans"/>
              <a:sym typeface="Gill Sans"/>
            </a:endParaRPr>
          </a:p>
        </p:txBody>
      </p:sp>
      <p:sp>
        <p:nvSpPr>
          <p:cNvPr id="139" name="Google Shape;139;p3"/>
          <p:cNvSpPr txBox="1"/>
          <p:nvPr/>
        </p:nvSpPr>
        <p:spPr>
          <a:xfrm>
            <a:off x="820071" y="1435990"/>
            <a:ext cx="6548244" cy="353930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D8D8D8"/>
              </a:buClr>
              <a:buSzPts val="1800"/>
              <a:buFont typeface="Arial"/>
              <a:buChar char="•"/>
            </a:pPr>
            <a:r>
              <a:rPr b="1" lang="en-IN" sz="1800">
                <a:solidFill>
                  <a:srgbClr val="D8D8D8"/>
                </a:solidFill>
                <a:latin typeface="Gill Sans"/>
                <a:ea typeface="Gill Sans"/>
                <a:cs typeface="Gill Sans"/>
                <a:sym typeface="Gill Sans"/>
              </a:rPr>
              <a:t>Business Problem</a:t>
            </a:r>
            <a:endParaRPr/>
          </a:p>
          <a:p>
            <a:pPr indent="-228600" lvl="1" marL="685800" marR="0" rtl="0" algn="l">
              <a:lnSpc>
                <a:spcPct val="90000"/>
              </a:lnSpc>
              <a:spcBef>
                <a:spcPts val="500"/>
              </a:spcBef>
              <a:spcAft>
                <a:spcPts val="0"/>
              </a:spcAft>
              <a:buClr>
                <a:srgbClr val="D8D8D8"/>
              </a:buClr>
              <a:buSzPts val="1600"/>
              <a:buFont typeface="Arial"/>
              <a:buChar char="•"/>
            </a:pPr>
            <a:r>
              <a:rPr b="0" i="0" lang="en-IN" sz="1600" u="none" cap="none" strike="noStrike">
                <a:solidFill>
                  <a:srgbClr val="D8D8D8"/>
                </a:solidFill>
                <a:latin typeface="Gill Sans"/>
                <a:ea typeface="Gill Sans"/>
                <a:cs typeface="Gill Sans"/>
                <a:sym typeface="Gill Sans"/>
              </a:rPr>
              <a:t>Restaurant owners would like to gauge sentiments about their businesses from the reviews</a:t>
            </a:r>
            <a:r>
              <a:rPr lang="en-IN" sz="1600">
                <a:solidFill>
                  <a:srgbClr val="D8D8D8"/>
                </a:solidFill>
                <a:latin typeface="Gill Sans"/>
                <a:ea typeface="Gill Sans"/>
                <a:cs typeface="Gill Sans"/>
                <a:sym typeface="Gill Sans"/>
              </a:rPr>
              <a:t> that they receive from different channels</a:t>
            </a:r>
            <a:r>
              <a:rPr b="0" i="0" lang="en-IN" sz="1600" u="none" cap="none" strike="noStrike">
                <a:solidFill>
                  <a:srgbClr val="D8D8D8"/>
                </a:solidFill>
                <a:latin typeface="Gill Sans"/>
                <a:ea typeface="Gill Sans"/>
                <a:cs typeface="Gill Sans"/>
                <a:sym typeface="Gill Sans"/>
              </a:rPr>
              <a:t>. This is a Sentiment Analysis project on the Zomato’s data on restaurants in Bangalore based on the text reviews written by Zomato users.</a:t>
            </a:r>
            <a:r>
              <a:rPr b="1" i="0" lang="en-IN" sz="1400" u="none" cap="none" strike="noStrike">
                <a:solidFill>
                  <a:srgbClr val="D8D8D8"/>
                </a:solidFill>
                <a:latin typeface="Gill Sans"/>
                <a:ea typeface="Gill Sans"/>
                <a:cs typeface="Gill Sans"/>
                <a:sym typeface="Gill Sans"/>
              </a:rPr>
              <a:t>	</a:t>
            </a:r>
            <a:endParaRPr/>
          </a:p>
          <a:p>
            <a:pPr indent="-215900" lvl="1" marL="685800" marR="0" rtl="0" algn="l">
              <a:lnSpc>
                <a:spcPct val="90000"/>
              </a:lnSpc>
              <a:spcBef>
                <a:spcPts val="500"/>
              </a:spcBef>
              <a:spcAft>
                <a:spcPts val="0"/>
              </a:spcAft>
              <a:buSzPts val="1400"/>
              <a:buChar char="•"/>
            </a:pPr>
            <a:r>
              <a:t/>
            </a:r>
            <a:endParaRPr/>
          </a:p>
          <a:p>
            <a:pPr indent="-139700" lvl="0" marL="228600" marR="0" rtl="0" algn="l">
              <a:lnSpc>
                <a:spcPct val="90000"/>
              </a:lnSpc>
              <a:spcBef>
                <a:spcPts val="1000"/>
              </a:spcBef>
              <a:spcAft>
                <a:spcPts val="0"/>
              </a:spcAft>
              <a:buClr>
                <a:srgbClr val="3F3F3F"/>
              </a:buClr>
              <a:buSzPts val="1400"/>
              <a:buFont typeface="Arial"/>
              <a:buNone/>
            </a:pPr>
            <a:r>
              <a:t/>
            </a:r>
            <a:endParaRPr b="1" sz="1400">
              <a:solidFill>
                <a:srgbClr val="D8D8D8"/>
              </a:solidFill>
              <a:latin typeface="Gill Sans"/>
              <a:ea typeface="Gill Sans"/>
              <a:cs typeface="Gill Sans"/>
              <a:sym typeface="Gill Sans"/>
            </a:endParaRPr>
          </a:p>
          <a:p>
            <a:pPr indent="-228600" lvl="0" marL="228600" marR="0" rtl="0" algn="l">
              <a:lnSpc>
                <a:spcPct val="90000"/>
              </a:lnSpc>
              <a:spcBef>
                <a:spcPts val="1000"/>
              </a:spcBef>
              <a:spcAft>
                <a:spcPts val="0"/>
              </a:spcAft>
              <a:buClr>
                <a:srgbClr val="D8D8D8"/>
              </a:buClr>
              <a:buSzPts val="1800"/>
              <a:buFont typeface="Arial"/>
              <a:buChar char="•"/>
            </a:pPr>
            <a:r>
              <a:rPr b="1" lang="en-IN" sz="1800">
                <a:solidFill>
                  <a:srgbClr val="D8D8D8"/>
                </a:solidFill>
                <a:latin typeface="Gill Sans"/>
                <a:ea typeface="Gill Sans"/>
                <a:cs typeface="Gill Sans"/>
                <a:sym typeface="Gill Sans"/>
              </a:rPr>
              <a:t>Objectives</a:t>
            </a:r>
            <a:endParaRPr/>
          </a:p>
          <a:p>
            <a:pPr indent="-228600" lvl="1" marL="685800" marR="0" rtl="0" algn="l">
              <a:lnSpc>
                <a:spcPct val="90000"/>
              </a:lnSpc>
              <a:spcBef>
                <a:spcPts val="500"/>
              </a:spcBef>
              <a:spcAft>
                <a:spcPts val="0"/>
              </a:spcAft>
              <a:buClr>
                <a:srgbClr val="D8D8D8"/>
              </a:buClr>
              <a:buSzPts val="1600"/>
              <a:buFont typeface="Arial"/>
              <a:buChar char="•"/>
            </a:pPr>
            <a:r>
              <a:rPr b="0" i="0" lang="en-IN" sz="1600" u="none" cap="none" strike="noStrike">
                <a:solidFill>
                  <a:srgbClr val="D8D8D8"/>
                </a:solidFill>
                <a:latin typeface="Gill Sans"/>
                <a:ea typeface="Gill Sans"/>
                <a:cs typeface="Gill Sans"/>
                <a:sym typeface="Gill Sans"/>
              </a:rPr>
              <a:t>Sentiment Analysis of restaurant reviews.</a:t>
            </a:r>
            <a:endParaRPr/>
          </a:p>
          <a:p>
            <a:pPr indent="-228600" lvl="1" marL="685800" marR="0" rtl="0" algn="l">
              <a:lnSpc>
                <a:spcPct val="90000"/>
              </a:lnSpc>
              <a:spcBef>
                <a:spcPts val="500"/>
              </a:spcBef>
              <a:spcAft>
                <a:spcPts val="0"/>
              </a:spcAft>
              <a:buClr>
                <a:srgbClr val="D8D8D8"/>
              </a:buClr>
              <a:buSzPts val="1600"/>
              <a:buFont typeface="Arial"/>
              <a:buChar char="•"/>
            </a:pPr>
            <a:r>
              <a:rPr b="0" i="0" lang="en-IN" sz="1600" u="none" cap="none" strike="noStrike">
                <a:solidFill>
                  <a:srgbClr val="D8D8D8"/>
                </a:solidFill>
                <a:latin typeface="Gill Sans"/>
                <a:ea typeface="Gill Sans"/>
                <a:cs typeface="Gill Sans"/>
                <a:sym typeface="Gill Sans"/>
              </a:rPr>
              <a:t>Exploratory Data analysis to find which restaurants are getting very good reviews in Bangalore.</a:t>
            </a:r>
            <a:endParaRPr/>
          </a:p>
        </p:txBody>
      </p:sp>
      <p:pic>
        <p:nvPicPr>
          <p:cNvPr id="140" name="Google Shape;140;p3"/>
          <p:cNvPicPr preferRelativeResize="0"/>
          <p:nvPr/>
        </p:nvPicPr>
        <p:blipFill rotWithShape="1">
          <a:blip r:embed="rId4">
            <a:alphaModFix/>
          </a:blip>
          <a:srcRect b="5346" l="27326" r="23122" t="6305"/>
          <a:stretch/>
        </p:blipFill>
        <p:spPr>
          <a:xfrm>
            <a:off x="8149130" y="2331077"/>
            <a:ext cx="3802463" cy="338979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9"/>
          <p:cNvSpPr txBox="1"/>
          <p:nvPr>
            <p:ph type="title"/>
          </p:nvPr>
        </p:nvSpPr>
        <p:spPr>
          <a:xfrm>
            <a:off x="768298" y="65815"/>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Highest Rated Restaurant Types in Bangalore</a:t>
            </a:r>
            <a:endParaRPr/>
          </a:p>
        </p:txBody>
      </p:sp>
      <p:graphicFrame>
        <p:nvGraphicFramePr>
          <p:cNvPr id="404" name="Google Shape;404;p29"/>
          <p:cNvGraphicFramePr/>
          <p:nvPr/>
        </p:nvGraphicFramePr>
        <p:xfrm>
          <a:off x="768298" y="1926484"/>
          <a:ext cx="3000000" cy="3000000"/>
        </p:xfrm>
        <a:graphic>
          <a:graphicData uri="http://schemas.openxmlformats.org/drawingml/2006/table">
            <a:tbl>
              <a:tblPr bandRow="1" firstRow="1">
                <a:noFill/>
                <a:tableStyleId>{00174DE9-E7C4-49B0-9A2F-7A429B243C13}</a:tableStyleId>
              </a:tblPr>
              <a:tblGrid>
                <a:gridCol w="5182300"/>
                <a:gridCol w="2892450"/>
                <a:gridCol w="2892450"/>
              </a:tblGrid>
              <a:tr h="470925">
                <a:tc>
                  <a:txBody>
                    <a:bodyPr/>
                    <a:lstStyle/>
                    <a:p>
                      <a:pPr indent="0" lvl="0" marL="0" marR="0" rtl="0" algn="ctr">
                        <a:spcBef>
                          <a:spcPts val="0"/>
                        </a:spcBef>
                        <a:spcAft>
                          <a:spcPts val="0"/>
                        </a:spcAft>
                        <a:buNone/>
                      </a:pPr>
                      <a:r>
                        <a:rPr b="1" i="0" lang="en-IN" sz="2400" u="none" cap="none" strike="noStrike">
                          <a:solidFill>
                            <a:srgbClr val="000000"/>
                          </a:solidFill>
                          <a:latin typeface="Calibri"/>
                          <a:ea typeface="Calibri"/>
                          <a:cs typeface="Calibri"/>
                          <a:sym typeface="Calibri"/>
                        </a:rPr>
                        <a:t>Type of Cuisine</a:t>
                      </a:r>
                      <a:endParaRPr/>
                    </a:p>
                  </a:txBody>
                  <a:tcPr marT="9525" marB="0" marR="9525" marL="9525" anchor="ctr"/>
                </a:tc>
                <a:tc>
                  <a:txBody>
                    <a:bodyPr/>
                    <a:lstStyle/>
                    <a:p>
                      <a:pPr indent="0" lvl="0" marL="0" marR="0" rtl="0" algn="ctr">
                        <a:spcBef>
                          <a:spcPts val="0"/>
                        </a:spcBef>
                        <a:spcAft>
                          <a:spcPts val="0"/>
                        </a:spcAft>
                        <a:buNone/>
                      </a:pPr>
                      <a:r>
                        <a:rPr b="1" i="0" lang="en-IN" sz="2400" u="none" cap="none" strike="noStrike">
                          <a:solidFill>
                            <a:srgbClr val="000000"/>
                          </a:solidFill>
                          <a:latin typeface="Calibri"/>
                          <a:ea typeface="Calibri"/>
                          <a:cs typeface="Calibri"/>
                          <a:sym typeface="Calibri"/>
                        </a:rPr>
                        <a:t>Rating</a:t>
                      </a:r>
                      <a:endParaRPr/>
                    </a:p>
                  </a:txBody>
                  <a:tcPr marT="9525" marB="0" marR="9525" marL="9525" anchor="ctr"/>
                </a:tc>
                <a:tc>
                  <a:txBody>
                    <a:bodyPr/>
                    <a:lstStyle/>
                    <a:p>
                      <a:pPr indent="0" lvl="0" marL="0" marR="0" rtl="0" algn="ctr">
                        <a:spcBef>
                          <a:spcPts val="0"/>
                        </a:spcBef>
                        <a:spcAft>
                          <a:spcPts val="0"/>
                        </a:spcAft>
                        <a:buNone/>
                      </a:pPr>
                      <a:r>
                        <a:rPr b="1" i="0" lang="en-IN" sz="2400" u="none" cap="none" strike="noStrike">
                          <a:solidFill>
                            <a:srgbClr val="000000"/>
                          </a:solidFill>
                          <a:latin typeface="Calibri"/>
                          <a:ea typeface="Calibri"/>
                          <a:cs typeface="Calibri"/>
                          <a:sym typeface="Calibri"/>
                        </a:rPr>
                        <a:t>No Of Restaurants</a:t>
                      </a:r>
                      <a:endParaRPr/>
                    </a:p>
                  </a:txBody>
                  <a:tcPr marT="9525" marB="0" marR="9525" marL="9525" anchor="ctr"/>
                </a:tc>
              </a:tr>
              <a:tr h="2249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Continental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3.99</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283</a:t>
                      </a:r>
                      <a:endParaRPr/>
                    </a:p>
                  </a:txBody>
                  <a:tcPr marT="9525" marB="0" marR="9525" marL="9525" anchor="ctr"/>
                </a:tc>
              </a:tr>
              <a:tr h="3168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Midde Eastern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3.98</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50</a:t>
                      </a:r>
                      <a:endParaRPr/>
                    </a:p>
                  </a:txBody>
                  <a:tcPr marT="9525" marB="0" marR="9525" marL="9525" anchor="ctr"/>
                </a:tc>
              </a:tr>
              <a:tr h="2249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Others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3.94</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948</a:t>
                      </a:r>
                      <a:endParaRPr/>
                    </a:p>
                  </a:txBody>
                  <a:tcPr marT="9525" marB="0" marR="9525" marL="9525" anchor="ctr"/>
                </a:tc>
              </a:tr>
              <a:tr h="3168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Bakery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3.91</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124</a:t>
                      </a:r>
                      <a:endParaRPr/>
                    </a:p>
                  </a:txBody>
                  <a:tcPr marT="9525" marB="0" marR="9525" marL="9525" anchor="ctr"/>
                </a:tc>
              </a:tr>
              <a:tr h="2249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South Indian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3.90</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203</a:t>
                      </a:r>
                      <a:endParaRPr/>
                    </a:p>
                  </a:txBody>
                  <a:tcPr marT="9525" marB="0" marR="9525" marL="9525" anchor="ctr"/>
                </a:tc>
              </a:tr>
              <a:tr h="2249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Asian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3.90</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250</a:t>
                      </a:r>
                      <a:endParaRPr/>
                    </a:p>
                  </a:txBody>
                  <a:tcPr marT="9525" marB="0" marR="9525" marL="9525" anchor="ctr"/>
                </a:tc>
              </a:tr>
              <a:tr h="2249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Indian Regional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3.84</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267</a:t>
                      </a:r>
                      <a:endParaRPr/>
                    </a:p>
                  </a:txBody>
                  <a:tcPr marT="9525" marB="0" marR="9525" marL="9525" anchor="ctr"/>
                </a:tc>
              </a:tr>
              <a:tr h="2249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North Indian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3.77</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285</a:t>
                      </a:r>
                      <a:endParaRPr/>
                    </a:p>
                  </a:txBody>
                  <a:tcPr marT="9525" marB="0" marR="9525" marL="9525" anchor="ctr"/>
                </a:tc>
              </a:tr>
              <a:tr h="3168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Multi Cuisine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3.76</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1741</a:t>
                      </a:r>
                      <a:endParaRPr/>
                    </a:p>
                  </a:txBody>
                  <a:tcPr marT="9525" marB="0" marR="9525" marL="9525" anchor="ctr"/>
                </a:tc>
              </a:tr>
              <a:tr h="224900">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Italian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3.74</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148</a:t>
                      </a:r>
                      <a:endParaRPr/>
                    </a:p>
                  </a:txBody>
                  <a:tcPr marT="9525" marB="0" marR="9525" marL="9525" anchor="ctr"/>
                </a:tc>
              </a:tr>
            </a:tbl>
          </a:graphicData>
        </a:graphic>
      </p:graphicFrame>
      <p:sp>
        <p:nvSpPr>
          <p:cNvPr id="405" name="Google Shape;405;p29"/>
          <p:cNvSpPr/>
          <p:nvPr/>
        </p:nvSpPr>
        <p:spPr>
          <a:xfrm>
            <a:off x="768298" y="1394888"/>
            <a:ext cx="9302981" cy="3416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IN" sz="1800">
                <a:solidFill>
                  <a:schemeClr val="dk1"/>
                </a:solidFill>
                <a:latin typeface="Calibri"/>
                <a:ea typeface="Calibri"/>
                <a:cs typeface="Calibri"/>
                <a:sym typeface="Calibri"/>
              </a:rPr>
              <a:t>While Multi Cuisine restaurants are highest, their ratings are below average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1"/>
          <p:cNvSpPr txBox="1"/>
          <p:nvPr>
            <p:ph type="title"/>
          </p:nvPr>
        </p:nvSpPr>
        <p:spPr>
          <a:xfrm>
            <a:off x="765554" y="198231"/>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Locations with Lowest Ratings</a:t>
            </a:r>
            <a:endParaRPr/>
          </a:p>
        </p:txBody>
      </p:sp>
      <p:graphicFrame>
        <p:nvGraphicFramePr>
          <p:cNvPr id="411" name="Google Shape;411;p31"/>
          <p:cNvGraphicFramePr/>
          <p:nvPr/>
        </p:nvGraphicFramePr>
        <p:xfrm>
          <a:off x="463549" y="1965122"/>
          <a:ext cx="3000000" cy="3000000"/>
        </p:xfrm>
        <a:graphic>
          <a:graphicData uri="http://schemas.openxmlformats.org/drawingml/2006/table">
            <a:tbl>
              <a:tblPr bandRow="1" firstRow="1">
                <a:noFill/>
                <a:tableStyleId>{00174DE9-E7C4-49B0-9A2F-7A429B243C13}</a:tableStyleId>
              </a:tblPr>
              <a:tblGrid>
                <a:gridCol w="5054900"/>
                <a:gridCol w="2821350"/>
                <a:gridCol w="2821350"/>
              </a:tblGrid>
              <a:tr h="508775">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No of Restaurants</a:t>
                      </a:r>
                      <a:endParaRPr b="1" i="0" sz="2400" u="none" cap="none" strike="noStrike">
                        <a:solidFill>
                          <a:srgbClr val="000000"/>
                        </a:solidFill>
                        <a:latin typeface="Calibri"/>
                        <a:ea typeface="Calibri"/>
                        <a:cs typeface="Calibri"/>
                        <a:sym typeface="Calibri"/>
                      </a:endParaRPr>
                    </a:p>
                  </a:txBody>
                  <a:tcPr marT="9525" marB="0" marR="9525" marL="9525" anchor="ctr"/>
                </a:tc>
              </a:tr>
              <a:tr h="243000">
                <a:tc>
                  <a:txBody>
                    <a:bodyPr/>
                    <a:lstStyle/>
                    <a:p>
                      <a:pPr indent="0" lvl="0" marL="0" marR="0" rtl="0" algn="ctr">
                        <a:spcBef>
                          <a:spcPts val="0"/>
                        </a:spcBef>
                        <a:spcAft>
                          <a:spcPts val="0"/>
                        </a:spcAft>
                        <a:buNone/>
                      </a:pPr>
                      <a:r>
                        <a:rPr lang="en-IN" sz="2000" u="none" cap="none" strike="noStrike"/>
                        <a:t>Kaggadasapura</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3.59</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24</a:t>
                      </a:r>
                      <a:endParaRPr b="0" i="0" sz="2000" u="none" cap="none" strike="noStrike">
                        <a:solidFill>
                          <a:srgbClr val="000000"/>
                        </a:solidFill>
                        <a:latin typeface="Calibri"/>
                        <a:ea typeface="Calibri"/>
                        <a:cs typeface="Calibri"/>
                        <a:sym typeface="Calibri"/>
                      </a:endParaRPr>
                    </a:p>
                  </a:txBody>
                  <a:tcPr marT="9525" marB="0" marR="9525" marL="9525" anchor="ctr"/>
                </a:tc>
              </a:tr>
              <a:tr h="342350">
                <a:tc>
                  <a:txBody>
                    <a:bodyPr/>
                    <a:lstStyle/>
                    <a:p>
                      <a:pPr indent="0" lvl="0" marL="0" marR="0" rtl="0" algn="ctr">
                        <a:spcBef>
                          <a:spcPts val="0"/>
                        </a:spcBef>
                        <a:spcAft>
                          <a:spcPts val="0"/>
                        </a:spcAft>
                        <a:buNone/>
                      </a:pPr>
                      <a:r>
                        <a:rPr lang="en-IN" sz="2000" u="none" cap="none" strike="noStrike"/>
                        <a:t>Kumaraswamy Layout</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3.61</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22</a:t>
                      </a:r>
                      <a:endParaRPr b="0" i="0" sz="2000" u="none" cap="none" strike="noStrike">
                        <a:solidFill>
                          <a:srgbClr val="000000"/>
                        </a:solidFill>
                        <a:latin typeface="Calibri"/>
                        <a:ea typeface="Calibri"/>
                        <a:cs typeface="Calibri"/>
                        <a:sym typeface="Calibri"/>
                      </a:endParaRPr>
                    </a:p>
                  </a:txBody>
                  <a:tcPr marT="9525" marB="0" marR="9525" marL="9525" anchor="ctr"/>
                </a:tc>
              </a:tr>
              <a:tr h="243000">
                <a:tc>
                  <a:txBody>
                    <a:bodyPr/>
                    <a:lstStyle/>
                    <a:p>
                      <a:pPr indent="0" lvl="0" marL="0" marR="0" rtl="0" algn="ctr">
                        <a:spcBef>
                          <a:spcPts val="0"/>
                        </a:spcBef>
                        <a:spcAft>
                          <a:spcPts val="0"/>
                        </a:spcAft>
                        <a:buNone/>
                      </a:pPr>
                      <a:r>
                        <a:rPr lang="en-IN" sz="2000" u="none" cap="none" strike="noStrike"/>
                        <a:t>Domlur</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3.64</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34</a:t>
                      </a:r>
                      <a:endParaRPr b="0" i="0" sz="2000" u="none" cap="none" strike="noStrike">
                        <a:solidFill>
                          <a:srgbClr val="000000"/>
                        </a:solidFill>
                        <a:latin typeface="Calibri"/>
                        <a:ea typeface="Calibri"/>
                        <a:cs typeface="Calibri"/>
                        <a:sym typeface="Calibri"/>
                      </a:endParaRPr>
                    </a:p>
                  </a:txBody>
                  <a:tcPr marT="9525" marB="0" marR="9525" marL="9525" anchor="ctr"/>
                </a:tc>
              </a:tr>
              <a:tr h="342350">
                <a:tc>
                  <a:txBody>
                    <a:bodyPr/>
                    <a:lstStyle/>
                    <a:p>
                      <a:pPr indent="0" lvl="0" marL="0" marR="0" rtl="0" algn="ctr">
                        <a:spcBef>
                          <a:spcPts val="0"/>
                        </a:spcBef>
                        <a:spcAft>
                          <a:spcPts val="0"/>
                        </a:spcAft>
                        <a:buNone/>
                      </a:pPr>
                      <a:r>
                        <a:rPr lang="en-IN" sz="2000" u="none" cap="none" strike="noStrike"/>
                        <a:t>Bannerghatta Road</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3.66</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122</a:t>
                      </a:r>
                      <a:endParaRPr b="0" i="0" sz="2000" u="none" cap="none" strike="noStrike">
                        <a:solidFill>
                          <a:srgbClr val="000000"/>
                        </a:solidFill>
                        <a:latin typeface="Calibri"/>
                        <a:ea typeface="Calibri"/>
                        <a:cs typeface="Calibri"/>
                        <a:sym typeface="Calibri"/>
                      </a:endParaRPr>
                    </a:p>
                  </a:txBody>
                  <a:tcPr marT="9525" marB="0" marR="9525" marL="9525" anchor="ctr"/>
                </a:tc>
              </a:tr>
              <a:tr h="243000">
                <a:tc>
                  <a:txBody>
                    <a:bodyPr/>
                    <a:lstStyle/>
                    <a:p>
                      <a:pPr indent="0" lvl="0" marL="0" marR="0" rtl="0" algn="ctr">
                        <a:spcBef>
                          <a:spcPts val="0"/>
                        </a:spcBef>
                        <a:spcAft>
                          <a:spcPts val="0"/>
                        </a:spcAft>
                        <a:buNone/>
                      </a:pPr>
                      <a:r>
                        <a:rPr lang="en-IN" sz="2000" u="none" cap="none" strike="noStrike"/>
                        <a:t>Banaswadi</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3.67</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55</a:t>
                      </a:r>
                      <a:endParaRPr b="0" i="0" sz="2000" u="none" cap="none" strike="noStrike">
                        <a:solidFill>
                          <a:srgbClr val="000000"/>
                        </a:solidFill>
                        <a:latin typeface="Calibri"/>
                        <a:ea typeface="Calibri"/>
                        <a:cs typeface="Calibri"/>
                        <a:sym typeface="Calibri"/>
                      </a:endParaRPr>
                    </a:p>
                  </a:txBody>
                  <a:tcPr marT="9525" marB="0" marR="9525" marL="9525" anchor="ctr"/>
                </a:tc>
              </a:tr>
              <a:tr h="243000">
                <a:tc>
                  <a:txBody>
                    <a:bodyPr/>
                    <a:lstStyle/>
                    <a:p>
                      <a:pPr indent="0" lvl="0" marL="0" marR="0" rtl="0" algn="ctr">
                        <a:spcBef>
                          <a:spcPts val="0"/>
                        </a:spcBef>
                        <a:spcAft>
                          <a:spcPts val="0"/>
                        </a:spcAft>
                        <a:buNone/>
                      </a:pPr>
                      <a:r>
                        <a:rPr lang="en-IN" sz="2000" u="none" cap="none" strike="noStrike"/>
                        <a:t>Bellandur</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3.67</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103</a:t>
                      </a:r>
                      <a:endParaRPr b="0" i="0" sz="2000" u="none" cap="none" strike="noStrike">
                        <a:solidFill>
                          <a:srgbClr val="000000"/>
                        </a:solidFill>
                        <a:latin typeface="Calibri"/>
                        <a:ea typeface="Calibri"/>
                        <a:cs typeface="Calibri"/>
                        <a:sym typeface="Calibri"/>
                      </a:endParaRPr>
                    </a:p>
                  </a:txBody>
                  <a:tcPr marT="9525" marB="0" marR="9525" marL="9525" anchor="ctr"/>
                </a:tc>
              </a:tr>
              <a:tr h="243000">
                <a:tc>
                  <a:txBody>
                    <a:bodyPr/>
                    <a:lstStyle/>
                    <a:p>
                      <a:pPr indent="0" lvl="0" marL="0" marR="0" rtl="0" algn="ctr">
                        <a:spcBef>
                          <a:spcPts val="0"/>
                        </a:spcBef>
                        <a:spcAft>
                          <a:spcPts val="0"/>
                        </a:spcAft>
                        <a:buNone/>
                      </a:pPr>
                      <a:r>
                        <a:rPr lang="en-IN" sz="2000" u="none" cap="none" strike="noStrike"/>
                        <a:t>Brookefield</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3.68</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71</a:t>
                      </a:r>
                      <a:endParaRPr b="0" i="0" sz="2000" u="none" cap="none" strike="noStrike">
                        <a:solidFill>
                          <a:srgbClr val="000000"/>
                        </a:solidFill>
                        <a:latin typeface="Calibri"/>
                        <a:ea typeface="Calibri"/>
                        <a:cs typeface="Calibri"/>
                        <a:sym typeface="Calibri"/>
                      </a:endParaRPr>
                    </a:p>
                  </a:txBody>
                  <a:tcPr marT="9525" marB="0" marR="9525" marL="9525" anchor="ctr"/>
                </a:tc>
              </a:tr>
              <a:tr h="243000">
                <a:tc>
                  <a:txBody>
                    <a:bodyPr/>
                    <a:lstStyle/>
                    <a:p>
                      <a:pPr indent="0" lvl="0" marL="0" marR="0" rtl="0" algn="ctr">
                        <a:spcBef>
                          <a:spcPts val="0"/>
                        </a:spcBef>
                        <a:spcAft>
                          <a:spcPts val="0"/>
                        </a:spcAft>
                        <a:buNone/>
                      </a:pPr>
                      <a:r>
                        <a:rPr lang="en-IN" sz="2000" u="none" cap="none" strike="noStrike"/>
                        <a:t>Electronic City</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3.69</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148</a:t>
                      </a:r>
                      <a:endParaRPr b="0" i="0" sz="2000" u="none" cap="none" strike="noStrike">
                        <a:solidFill>
                          <a:srgbClr val="000000"/>
                        </a:solidFill>
                        <a:latin typeface="Calibri"/>
                        <a:ea typeface="Calibri"/>
                        <a:cs typeface="Calibri"/>
                        <a:sym typeface="Calibri"/>
                      </a:endParaRPr>
                    </a:p>
                  </a:txBody>
                  <a:tcPr marT="9525" marB="0" marR="9525" marL="9525" anchor="ctr"/>
                </a:tc>
              </a:tr>
              <a:tr h="342350">
                <a:tc>
                  <a:txBody>
                    <a:bodyPr/>
                    <a:lstStyle/>
                    <a:p>
                      <a:pPr indent="0" lvl="0" marL="0" marR="0" rtl="0" algn="ctr">
                        <a:spcBef>
                          <a:spcPts val="0"/>
                        </a:spcBef>
                        <a:spcAft>
                          <a:spcPts val="0"/>
                        </a:spcAft>
                        <a:buNone/>
                      </a:pPr>
                      <a:r>
                        <a:rPr lang="en-IN" sz="2000" u="none" cap="none" strike="noStrike"/>
                        <a:t>Jeevan Bhima Nagar</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3.69</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44</a:t>
                      </a:r>
                      <a:endParaRPr b="0" i="0" sz="2000" u="none" cap="none" strike="noStrike">
                        <a:solidFill>
                          <a:srgbClr val="000000"/>
                        </a:solidFill>
                        <a:latin typeface="Calibri"/>
                        <a:ea typeface="Calibri"/>
                        <a:cs typeface="Calibri"/>
                        <a:sym typeface="Calibri"/>
                      </a:endParaRPr>
                    </a:p>
                  </a:txBody>
                  <a:tcPr marT="9525" marB="0" marR="9525" marL="9525" anchor="ctr"/>
                </a:tc>
              </a:tr>
              <a:tr h="243000">
                <a:tc>
                  <a:txBody>
                    <a:bodyPr/>
                    <a:lstStyle/>
                    <a:p>
                      <a:pPr indent="0" lvl="0" marL="0" marR="0" rtl="0" algn="ctr">
                        <a:spcBef>
                          <a:spcPts val="0"/>
                        </a:spcBef>
                        <a:spcAft>
                          <a:spcPts val="0"/>
                        </a:spcAft>
                        <a:buNone/>
                      </a:pPr>
                      <a:r>
                        <a:rPr lang="en-IN" sz="2000" u="none" cap="none" strike="noStrike"/>
                        <a:t>Nagawara</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3.71</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IN" sz="2000" u="none" cap="none" strike="noStrike"/>
                        <a:t>35</a:t>
                      </a:r>
                      <a:endParaRPr b="0" i="0" sz="2000" u="none" cap="none" strike="noStrike">
                        <a:solidFill>
                          <a:srgbClr val="000000"/>
                        </a:solidFill>
                        <a:latin typeface="Calibri"/>
                        <a:ea typeface="Calibri"/>
                        <a:cs typeface="Calibri"/>
                        <a:sym typeface="Calibri"/>
                      </a:endParaRPr>
                    </a:p>
                  </a:txBody>
                  <a:tcPr marT="9525" marB="0" marR="9525" marL="9525" anchor="ct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Asian Restaurants in Bangalore</a:t>
            </a:r>
            <a:endParaRPr/>
          </a:p>
        </p:txBody>
      </p:sp>
      <p:graphicFrame>
        <p:nvGraphicFramePr>
          <p:cNvPr id="417" name="Google Shape;417;p32"/>
          <p:cNvGraphicFramePr/>
          <p:nvPr/>
        </p:nvGraphicFramePr>
        <p:xfrm>
          <a:off x="1814732" y="1563376"/>
          <a:ext cx="3000000" cy="3000000"/>
        </p:xfrm>
        <a:graphic>
          <a:graphicData uri="http://schemas.openxmlformats.org/drawingml/2006/table">
            <a:tbl>
              <a:tblPr bandRow="1" firstRow="1">
                <a:noFill/>
                <a:tableStyleId>{00174DE9-E7C4-49B0-9A2F-7A429B243C13}</a:tableStyleId>
              </a:tblPr>
              <a:tblGrid>
                <a:gridCol w="5357775"/>
                <a:gridCol w="2990400"/>
              </a:tblGrid>
              <a:tr h="660875">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Asia Kitchen By Mainland China</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4.9</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Rim Naam - The Oberoi</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Fatty Bao - Asian Gastro Bar</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MISU</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HOMMS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Republic Of Noodles - Lemon Tree Premier</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OKI</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ASEAN - On The Edge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Big Wong XL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Mainland China</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3"/>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Bakeries in Bangalore</a:t>
            </a:r>
            <a:endParaRPr/>
          </a:p>
        </p:txBody>
      </p:sp>
      <p:graphicFrame>
        <p:nvGraphicFramePr>
          <p:cNvPr id="423" name="Google Shape;423;p33"/>
          <p:cNvGraphicFramePr/>
          <p:nvPr/>
        </p:nvGraphicFramePr>
        <p:xfrm>
          <a:off x="1814732" y="1563376"/>
          <a:ext cx="3000000" cy="3000000"/>
        </p:xfrm>
        <a:graphic>
          <a:graphicData uri="http://schemas.openxmlformats.org/drawingml/2006/table">
            <a:tbl>
              <a:tblPr bandRow="1" firstRow="1">
                <a:noFill/>
                <a:tableStyleId>{00174DE9-E7C4-49B0-9A2F-7A429B243C13}</a:tableStyleId>
              </a:tblPr>
              <a:tblGrid>
                <a:gridCol w="5357775"/>
                <a:gridCol w="2990400"/>
              </a:tblGrid>
              <a:tr h="660875">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O.G. Variar &amp; Sons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4.8</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Mugful Of Stories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Le Gateau - The Cake Shop</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Occasions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Soul Treat</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Sugar Fairy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Albert Bakery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Dream a Dozen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Cakewala</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4.2</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Patisserie Nitash</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4.2</a:t>
                      </a:r>
                      <a:endParaRPr/>
                    </a:p>
                  </a:txBody>
                  <a:tcPr marT="9525" marB="0" marR="9525" marL="9525"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4"/>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Continental Restaurants in Bangalore</a:t>
            </a:r>
            <a:endParaRPr/>
          </a:p>
        </p:txBody>
      </p:sp>
      <p:graphicFrame>
        <p:nvGraphicFramePr>
          <p:cNvPr id="429" name="Google Shape;429;p34"/>
          <p:cNvGraphicFramePr/>
          <p:nvPr/>
        </p:nvGraphicFramePr>
        <p:xfrm>
          <a:off x="1814732" y="1563376"/>
          <a:ext cx="3000000" cy="3000000"/>
        </p:xfrm>
        <a:graphic>
          <a:graphicData uri="http://schemas.openxmlformats.org/drawingml/2006/table">
            <a:tbl>
              <a:tblPr bandRow="1" firstRow="1">
                <a:noFill/>
                <a:tableStyleId>{00174DE9-E7C4-49B0-9A2F-7A429B243C13}</a:tableStyleId>
              </a:tblPr>
              <a:tblGrid>
                <a:gridCol w="5357775"/>
                <a:gridCol w="2990400"/>
              </a:tblGrid>
              <a:tr h="660875">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Toit</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4.7</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Communiti</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4.7</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Boozy Griffin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Chili's American Grill &amp; Bar</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Toast &amp; Tonic</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Caperberry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Smoke House Deli</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Lot Like Crepes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Galito's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Bloomsbury's Global Kitchen &amp; Bakehouse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5"/>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Indian regional Food Restaurants in Bangalore</a:t>
            </a:r>
            <a:endParaRPr/>
          </a:p>
        </p:txBody>
      </p:sp>
      <p:graphicFrame>
        <p:nvGraphicFramePr>
          <p:cNvPr id="435" name="Google Shape;435;p35"/>
          <p:cNvGraphicFramePr/>
          <p:nvPr/>
        </p:nvGraphicFramePr>
        <p:xfrm>
          <a:off x="1814732" y="1563376"/>
          <a:ext cx="3000000" cy="3000000"/>
        </p:xfrm>
        <a:graphic>
          <a:graphicData uri="http://schemas.openxmlformats.org/drawingml/2006/table">
            <a:tbl>
              <a:tblPr bandRow="1" firstRow="1">
                <a:noFill/>
                <a:tableStyleId>{00174DE9-E7C4-49B0-9A2F-7A429B243C13}</a:tableStyleId>
              </a:tblPr>
              <a:tblGrid>
                <a:gridCol w="5357775"/>
                <a:gridCol w="2990400"/>
              </a:tblGrid>
              <a:tr h="660875">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Maziga</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4.7</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Sly Granny - The Community House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Karavalli - The Gateway Hotel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RockSalt</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Bombay Adda</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Siddiqu Kabab Center</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Konkan - Seafood Restaurant</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Kanua</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Maravanthe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XOOX Brewmill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6"/>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Italian Restaurants in Bangalore</a:t>
            </a:r>
            <a:endParaRPr/>
          </a:p>
        </p:txBody>
      </p:sp>
      <p:graphicFrame>
        <p:nvGraphicFramePr>
          <p:cNvPr id="441" name="Google Shape;441;p36"/>
          <p:cNvGraphicFramePr/>
          <p:nvPr/>
        </p:nvGraphicFramePr>
        <p:xfrm>
          <a:off x="1814732" y="1563376"/>
          <a:ext cx="3000000" cy="3000000"/>
        </p:xfrm>
        <a:graphic>
          <a:graphicData uri="http://schemas.openxmlformats.org/drawingml/2006/table">
            <a:tbl>
              <a:tblPr bandRow="1" firstRow="1">
                <a:noFill/>
                <a:tableStyleId>{00174DE9-E7C4-49B0-9A2F-7A429B243C13}</a:tableStyleId>
              </a:tblPr>
              <a:tblGrid>
                <a:gridCol w="5357775"/>
                <a:gridCol w="2990400"/>
              </a:tblGrid>
              <a:tr h="660875">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Chianti</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Pasta Street</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Alba - JW Marriott Bengaluru</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Toscano</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Ottimo - ITC Gardenia</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Alto Vino - Bengaluru Marriott Hotel Whitefield</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Little Italy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Mojo Pizza - 2X Toppings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4.2</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Via Milano</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4.2</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Caprese - Shangri-La Hotel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4.2</a:t>
                      </a:r>
                      <a:endParaRPr/>
                    </a:p>
                  </a:txBody>
                  <a:tcPr marT="9525" marB="0" marR="9525" marL="9525"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7"/>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Middle Eastern Restaurants in Bangalore</a:t>
            </a:r>
            <a:endParaRPr/>
          </a:p>
        </p:txBody>
      </p:sp>
      <p:graphicFrame>
        <p:nvGraphicFramePr>
          <p:cNvPr id="447" name="Google Shape;447;p37"/>
          <p:cNvGraphicFramePr/>
          <p:nvPr/>
        </p:nvGraphicFramePr>
        <p:xfrm>
          <a:off x="1814732" y="1563376"/>
          <a:ext cx="3000000" cy="3000000"/>
        </p:xfrm>
        <a:graphic>
          <a:graphicData uri="http://schemas.openxmlformats.org/drawingml/2006/table">
            <a:tbl>
              <a:tblPr bandRow="1" firstRow="1">
                <a:noFill/>
                <a:tableStyleId>{00174DE9-E7C4-49B0-9A2F-7A429B243C13}</a:tableStyleId>
              </a:tblPr>
              <a:tblGrid>
                <a:gridCol w="5357775"/>
                <a:gridCol w="2990400"/>
              </a:tblGrid>
              <a:tr h="660875">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Bonum cibum</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Olive Bar And Kitchen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Fenny's Lounge And Kitchen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Salvadores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Fava Bistro</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Marash</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Capri Gastrobar</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Habibi Falafel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Persian Terrace - Sheraton Grand Bangalore Hotel...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4.2</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Byblos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4.2</a:t>
                      </a:r>
                      <a:endParaRPr/>
                    </a:p>
                  </a:txBody>
                  <a:tcPr marT="9525" marB="0" marR="9525" marL="9525" anchor="ct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8"/>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Multi-Cuisine Restaurants in Bangalore</a:t>
            </a:r>
            <a:endParaRPr/>
          </a:p>
        </p:txBody>
      </p:sp>
      <p:graphicFrame>
        <p:nvGraphicFramePr>
          <p:cNvPr id="453" name="Google Shape;453;p38"/>
          <p:cNvGraphicFramePr/>
          <p:nvPr/>
        </p:nvGraphicFramePr>
        <p:xfrm>
          <a:off x="1814732" y="1563376"/>
          <a:ext cx="3000000" cy="3000000"/>
        </p:xfrm>
        <a:graphic>
          <a:graphicData uri="http://schemas.openxmlformats.org/drawingml/2006/table">
            <a:tbl>
              <a:tblPr bandRow="1" firstRow="1">
                <a:noFill/>
                <a:tableStyleId>{00174DE9-E7C4-49B0-9A2F-7A429B243C13}</a:tableStyleId>
              </a:tblPr>
              <a:tblGrid>
                <a:gridCol w="5357775"/>
                <a:gridCol w="2990400"/>
              </a:tblGrid>
              <a:tr h="660875">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Byg Brewski Brewing Company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4.9</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Biergarten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4.8</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Black Pearl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4.8</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AB's - Absolute Barbecues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4.7</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Big Barbeque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4.7</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TBC Sky Lounge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4.7</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ECHOES Koramangala</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4.7</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House Of Commons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4.7</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Flechazo</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4.7</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Big Pitcher</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4.7</a:t>
                      </a:r>
                      <a:endParaRPr/>
                    </a:p>
                  </a:txBody>
                  <a:tcPr marT="9525" marB="0" marR="9525" marL="9525" anchor="ct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9"/>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North Indian Restaurants in Bangalore</a:t>
            </a:r>
            <a:endParaRPr/>
          </a:p>
        </p:txBody>
      </p:sp>
      <p:graphicFrame>
        <p:nvGraphicFramePr>
          <p:cNvPr id="459" name="Google Shape;459;p39"/>
          <p:cNvGraphicFramePr/>
          <p:nvPr/>
        </p:nvGraphicFramePr>
        <p:xfrm>
          <a:off x="1814732" y="1563376"/>
          <a:ext cx="3000000" cy="3000000"/>
        </p:xfrm>
        <a:graphic>
          <a:graphicData uri="http://schemas.openxmlformats.org/drawingml/2006/table">
            <a:tbl>
              <a:tblPr bandRow="1" firstRow="1">
                <a:noFill/>
                <a:tableStyleId>{00174DE9-E7C4-49B0-9A2F-7A429B243C13}</a:tableStyleId>
              </a:tblPr>
              <a:tblGrid>
                <a:gridCol w="5357775"/>
                <a:gridCol w="2990400"/>
              </a:tblGrid>
              <a:tr h="660875">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Punjab Grill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4.8</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Mumbai Tiffin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Ssaffron - Shangri-La Hotel</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Mooch Marod</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Le Arabia</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Arya Hungry?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Qissa Khawani</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Barbecued - By The Orchard</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Dum Pukht Jolly Nabobs - ITC Windsor</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Royal Afghan - ITC Windsor</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4.3</a:t>
                      </a:r>
                      <a:endParaRPr/>
                    </a:p>
                  </a:txBody>
                  <a:tcPr marT="9525" marB="0" marR="9525" marL="9525"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descr="Beige rectangle" id="145" name="Google Shape;145;p4"/>
          <p:cNvSpPr/>
          <p:nvPr/>
        </p:nvSpPr>
        <p:spPr>
          <a:xfrm>
            <a:off x="5215945" y="831902"/>
            <a:ext cx="6976056" cy="5499374"/>
          </a:xfrm>
          <a:custGeom>
            <a:rect b="b" l="l" r="r" t="t"/>
            <a:pathLst>
              <a:path extrusionOk="0" h="333375" w="4010659">
                <a:moveTo>
                  <a:pt x="0" y="333006"/>
                </a:moveTo>
                <a:lnTo>
                  <a:pt x="4010367" y="333006"/>
                </a:lnTo>
                <a:lnTo>
                  <a:pt x="4010367" y="0"/>
                </a:lnTo>
                <a:lnTo>
                  <a:pt x="0" y="0"/>
                </a:lnTo>
                <a:lnTo>
                  <a:pt x="0" y="333006"/>
                </a:lnTo>
                <a:close/>
              </a:path>
            </a:pathLst>
          </a:custGeom>
          <a:solidFill>
            <a:srgbClr val="F0CB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Blue rectangle" id="146" name="Google Shape;146;p4"/>
          <p:cNvSpPr/>
          <p:nvPr/>
        </p:nvSpPr>
        <p:spPr>
          <a:xfrm>
            <a:off x="4374252" y="1024213"/>
            <a:ext cx="7689506" cy="5183404"/>
          </a:xfrm>
          <a:custGeom>
            <a:rect b="b" l="l" r="r" t="t"/>
            <a:pathLst>
              <a:path extrusionOk="0" h="3528060" w="6689725">
                <a:moveTo>
                  <a:pt x="0" y="3527996"/>
                </a:moveTo>
                <a:lnTo>
                  <a:pt x="6689648" y="3527996"/>
                </a:lnTo>
                <a:lnTo>
                  <a:pt x="6689648" y="0"/>
                </a:lnTo>
                <a:lnTo>
                  <a:pt x="0" y="0"/>
                </a:lnTo>
                <a:lnTo>
                  <a:pt x="0" y="3527996"/>
                </a:lnTo>
                <a:close/>
              </a:path>
            </a:pathLst>
          </a:custGeom>
          <a:solidFill>
            <a:srgbClr val="10798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4"/>
          <p:cNvSpPr txBox="1"/>
          <p:nvPr/>
        </p:nvSpPr>
        <p:spPr>
          <a:xfrm>
            <a:off x="4666969" y="1077490"/>
            <a:ext cx="4808719" cy="6972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800"/>
              <a:buFont typeface="Gill Sans"/>
              <a:buNone/>
            </a:pPr>
            <a:r>
              <a:rPr b="1" lang="en-IN" sz="2800">
                <a:solidFill>
                  <a:schemeClr val="lt1"/>
                </a:solidFill>
                <a:latin typeface="Gill Sans"/>
                <a:ea typeface="Gill Sans"/>
                <a:cs typeface="Gill Sans"/>
                <a:sym typeface="Gill Sans"/>
              </a:rPr>
              <a:t>Executive Summary</a:t>
            </a:r>
            <a:endParaRPr b="1" sz="3200">
              <a:solidFill>
                <a:schemeClr val="lt1"/>
              </a:solidFill>
              <a:latin typeface="Gill Sans"/>
              <a:ea typeface="Gill Sans"/>
              <a:cs typeface="Gill Sans"/>
              <a:sym typeface="Gill Sans"/>
            </a:endParaRPr>
          </a:p>
        </p:txBody>
      </p:sp>
      <p:sp>
        <p:nvSpPr>
          <p:cNvPr descr="Beige rectangle" id="148" name="Google Shape;148;p4"/>
          <p:cNvSpPr/>
          <p:nvPr/>
        </p:nvSpPr>
        <p:spPr>
          <a:xfrm flipH="1" rot="10800000">
            <a:off x="4786373" y="1503747"/>
            <a:ext cx="3365954" cy="93231"/>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4"/>
          <p:cNvSpPr txBox="1"/>
          <p:nvPr/>
        </p:nvSpPr>
        <p:spPr>
          <a:xfrm>
            <a:off x="4563336" y="2023235"/>
            <a:ext cx="7500422" cy="391605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F2F2F2"/>
              </a:buClr>
              <a:buSzPts val="1600"/>
              <a:buFont typeface="Arial"/>
              <a:buChar char="•"/>
            </a:pPr>
            <a:r>
              <a:rPr lang="en-IN" sz="1600">
                <a:solidFill>
                  <a:srgbClr val="F2F2F2"/>
                </a:solidFill>
                <a:latin typeface="Gill Sans"/>
                <a:ea typeface="Gill Sans"/>
                <a:cs typeface="Gill Sans"/>
                <a:sym typeface="Gill Sans"/>
              </a:rPr>
              <a:t>Zomato Data on restaurants in Bangalore was picked up from Kaggle Dataset</a:t>
            </a:r>
            <a:endParaRPr/>
          </a:p>
          <a:p>
            <a:pPr indent="-228600" lvl="0" marL="228600" marR="0" rtl="0" algn="l">
              <a:lnSpc>
                <a:spcPct val="90000"/>
              </a:lnSpc>
              <a:spcBef>
                <a:spcPts val="1000"/>
              </a:spcBef>
              <a:spcAft>
                <a:spcPts val="0"/>
              </a:spcAft>
              <a:buClr>
                <a:srgbClr val="F2F2F2"/>
              </a:buClr>
              <a:buSzPts val="1600"/>
              <a:buFont typeface="Arial"/>
              <a:buChar char="•"/>
            </a:pPr>
            <a:r>
              <a:rPr lang="en-IN" sz="1600">
                <a:solidFill>
                  <a:srgbClr val="F2F2F2"/>
                </a:solidFill>
                <a:latin typeface="Gill Sans"/>
                <a:ea typeface="Gill Sans"/>
                <a:cs typeface="Gill Sans"/>
                <a:sym typeface="Gill Sans"/>
              </a:rPr>
              <a:t>The initial cleaning was done in CSV itself and then further cleaning was done using Python</a:t>
            </a:r>
            <a:endParaRPr/>
          </a:p>
          <a:p>
            <a:pPr indent="-228600" lvl="0" marL="228600" marR="0" rtl="0" algn="l">
              <a:lnSpc>
                <a:spcPct val="90000"/>
              </a:lnSpc>
              <a:spcBef>
                <a:spcPts val="1000"/>
              </a:spcBef>
              <a:spcAft>
                <a:spcPts val="0"/>
              </a:spcAft>
              <a:buClr>
                <a:srgbClr val="F2F2F2"/>
              </a:buClr>
              <a:buSzPts val="1600"/>
              <a:buFont typeface="Arial"/>
              <a:buChar char="•"/>
            </a:pPr>
            <a:r>
              <a:rPr lang="en-IN" sz="1600">
                <a:solidFill>
                  <a:srgbClr val="F2F2F2"/>
                </a:solidFill>
                <a:latin typeface="Gill Sans"/>
                <a:ea typeface="Gill Sans"/>
                <a:cs typeface="Gill Sans"/>
                <a:sym typeface="Gill Sans"/>
              </a:rPr>
              <a:t>We have then separated the EDA portion on 2 things, one on the average ratings provided by users and secondly the ratings we have used from the review </a:t>
            </a:r>
            <a:endParaRPr/>
          </a:p>
          <a:p>
            <a:pPr indent="-228600" lvl="0" marL="228600" marR="0" rtl="0" algn="l">
              <a:lnSpc>
                <a:spcPct val="90000"/>
              </a:lnSpc>
              <a:spcBef>
                <a:spcPts val="1000"/>
              </a:spcBef>
              <a:spcAft>
                <a:spcPts val="0"/>
              </a:spcAft>
              <a:buClr>
                <a:srgbClr val="F2F2F2"/>
              </a:buClr>
              <a:buSzPts val="1600"/>
              <a:buFont typeface="Arial"/>
              <a:buChar char="•"/>
            </a:pPr>
            <a:r>
              <a:rPr lang="en-IN" sz="1600">
                <a:solidFill>
                  <a:srgbClr val="F2F2F2"/>
                </a:solidFill>
                <a:latin typeface="Gill Sans"/>
                <a:ea typeface="Gill Sans"/>
                <a:cs typeface="Gill Sans"/>
                <a:sym typeface="Gill Sans"/>
              </a:rPr>
              <a:t>Our Sentiment analysis model was based on the reviews and rating accompanies those reviews.</a:t>
            </a:r>
            <a:endParaRPr/>
          </a:p>
          <a:p>
            <a:pPr indent="-228600" lvl="0" marL="228600" marR="0" rtl="0" algn="l">
              <a:lnSpc>
                <a:spcPct val="90000"/>
              </a:lnSpc>
              <a:spcBef>
                <a:spcPts val="1000"/>
              </a:spcBef>
              <a:spcAft>
                <a:spcPts val="0"/>
              </a:spcAft>
              <a:buClr>
                <a:srgbClr val="F2F2F2"/>
              </a:buClr>
              <a:buSzPts val="1600"/>
              <a:buFont typeface="Arial"/>
              <a:buChar char="•"/>
            </a:pPr>
            <a:r>
              <a:rPr lang="en-IN" sz="1600">
                <a:solidFill>
                  <a:srgbClr val="F2F2F2"/>
                </a:solidFill>
                <a:latin typeface="Gill Sans"/>
                <a:ea typeface="Gill Sans"/>
                <a:cs typeface="Gill Sans"/>
                <a:sym typeface="Gill Sans"/>
              </a:rPr>
              <a:t>We realised after cleaning the data and processing NLP steps that our </a:t>
            </a:r>
            <a:r>
              <a:rPr b="1" lang="en-IN" sz="1600">
                <a:solidFill>
                  <a:srgbClr val="F2F2F2"/>
                </a:solidFill>
                <a:latin typeface="Gill Sans"/>
                <a:ea typeface="Gill Sans"/>
                <a:cs typeface="Gill Sans"/>
                <a:sym typeface="Gill Sans"/>
              </a:rPr>
              <a:t>data is imbalanced</a:t>
            </a:r>
            <a:r>
              <a:rPr lang="en-IN" sz="1600">
                <a:solidFill>
                  <a:srgbClr val="F2F2F2"/>
                </a:solidFill>
                <a:latin typeface="Gill Sans"/>
                <a:ea typeface="Gill Sans"/>
                <a:cs typeface="Gill Sans"/>
                <a:sym typeface="Gill Sans"/>
              </a:rPr>
              <a:t>. </a:t>
            </a:r>
            <a:endParaRPr/>
          </a:p>
          <a:p>
            <a:pPr indent="-228600" lvl="0" marL="228600" marR="0" rtl="0" algn="l">
              <a:lnSpc>
                <a:spcPct val="90000"/>
              </a:lnSpc>
              <a:spcBef>
                <a:spcPts val="1000"/>
              </a:spcBef>
              <a:spcAft>
                <a:spcPts val="0"/>
              </a:spcAft>
              <a:buClr>
                <a:srgbClr val="F2F2F2"/>
              </a:buClr>
              <a:buSzPts val="1600"/>
              <a:buFont typeface="Arial"/>
              <a:buChar char="•"/>
            </a:pPr>
            <a:r>
              <a:rPr lang="en-IN" sz="1600">
                <a:solidFill>
                  <a:srgbClr val="F2F2F2"/>
                </a:solidFill>
                <a:latin typeface="Gill Sans"/>
                <a:ea typeface="Gill Sans"/>
                <a:cs typeface="Gill Sans"/>
                <a:sym typeface="Gill Sans"/>
              </a:rPr>
              <a:t>We used </a:t>
            </a:r>
            <a:r>
              <a:rPr b="1" lang="en-IN" sz="1600">
                <a:solidFill>
                  <a:srgbClr val="FFFF00"/>
                </a:solidFill>
                <a:latin typeface="Gill Sans"/>
                <a:ea typeface="Gill Sans"/>
                <a:cs typeface="Gill Sans"/>
                <a:sym typeface="Gill Sans"/>
              </a:rPr>
              <a:t>SMOTE method </a:t>
            </a:r>
            <a:r>
              <a:rPr lang="en-IN" sz="1600">
                <a:solidFill>
                  <a:srgbClr val="F2F2F2"/>
                </a:solidFill>
                <a:latin typeface="Gill Sans"/>
                <a:ea typeface="Gill Sans"/>
                <a:cs typeface="Gill Sans"/>
                <a:sym typeface="Gill Sans"/>
              </a:rPr>
              <a:t>to balance the data</a:t>
            </a:r>
            <a:endParaRPr/>
          </a:p>
          <a:p>
            <a:pPr indent="-228600" lvl="0" marL="228600" marR="0" rtl="0" algn="l">
              <a:lnSpc>
                <a:spcPct val="90000"/>
              </a:lnSpc>
              <a:spcBef>
                <a:spcPts val="1000"/>
              </a:spcBef>
              <a:spcAft>
                <a:spcPts val="0"/>
              </a:spcAft>
              <a:buClr>
                <a:srgbClr val="F2F2F2"/>
              </a:buClr>
              <a:buSzPts val="1600"/>
              <a:buFont typeface="Arial"/>
              <a:buChar char="•"/>
            </a:pPr>
            <a:r>
              <a:rPr lang="en-IN" sz="1600">
                <a:solidFill>
                  <a:srgbClr val="F2F2F2"/>
                </a:solidFill>
                <a:latin typeface="Gill Sans"/>
                <a:ea typeface="Gill Sans"/>
                <a:cs typeface="Gill Sans"/>
                <a:sym typeface="Gill Sans"/>
              </a:rPr>
              <a:t>Models testes are </a:t>
            </a:r>
            <a:r>
              <a:rPr b="1" lang="en-IN" sz="1600">
                <a:solidFill>
                  <a:srgbClr val="FF0000"/>
                </a:solidFill>
                <a:latin typeface="Gill Sans"/>
                <a:ea typeface="Gill Sans"/>
                <a:cs typeface="Gill Sans"/>
                <a:sym typeface="Gill Sans"/>
              </a:rPr>
              <a:t>Decision Tree Classifier </a:t>
            </a:r>
            <a:r>
              <a:rPr lang="en-IN" sz="1600">
                <a:solidFill>
                  <a:srgbClr val="F2F2F2"/>
                </a:solidFill>
                <a:latin typeface="Gill Sans"/>
                <a:ea typeface="Gill Sans"/>
                <a:cs typeface="Gill Sans"/>
                <a:sym typeface="Gill Sans"/>
              </a:rPr>
              <a:t>and  </a:t>
            </a:r>
            <a:r>
              <a:rPr b="1" lang="en-IN" sz="1600">
                <a:solidFill>
                  <a:srgbClr val="FF0000"/>
                </a:solidFill>
                <a:latin typeface="Gill Sans"/>
                <a:ea typeface="Gill Sans"/>
                <a:cs typeface="Gill Sans"/>
                <a:sym typeface="Gill Sans"/>
              </a:rPr>
              <a:t>Random Forest Classifier</a:t>
            </a:r>
            <a:r>
              <a:rPr lang="en-IN" sz="1600">
                <a:solidFill>
                  <a:srgbClr val="F2F2F2"/>
                </a:solidFill>
                <a:latin typeface="Gill Sans"/>
                <a:ea typeface="Gill Sans"/>
                <a:cs typeface="Gill Sans"/>
                <a:sym typeface="Gill Sans"/>
              </a:rPr>
              <a:t>.</a:t>
            </a:r>
            <a:endParaRPr/>
          </a:p>
          <a:p>
            <a:pPr indent="-228600" lvl="0" marL="228600" marR="0" rtl="0" algn="l">
              <a:lnSpc>
                <a:spcPct val="90000"/>
              </a:lnSpc>
              <a:spcBef>
                <a:spcPts val="1000"/>
              </a:spcBef>
              <a:spcAft>
                <a:spcPts val="0"/>
              </a:spcAft>
              <a:buClr>
                <a:srgbClr val="F2F2F2"/>
              </a:buClr>
              <a:buSzPts val="1600"/>
              <a:buFont typeface="Arial"/>
              <a:buChar char="•"/>
            </a:pPr>
            <a:r>
              <a:rPr lang="en-IN" sz="1600">
                <a:solidFill>
                  <a:srgbClr val="F2F2F2"/>
                </a:solidFill>
                <a:latin typeface="Gill Sans"/>
                <a:ea typeface="Gill Sans"/>
                <a:cs typeface="Gill Sans"/>
                <a:sym typeface="Gill Sans"/>
              </a:rPr>
              <a:t>Final model is </a:t>
            </a:r>
            <a:r>
              <a:rPr b="1" lang="en-IN" sz="1600">
                <a:solidFill>
                  <a:srgbClr val="FFFF00"/>
                </a:solidFill>
                <a:latin typeface="Gill Sans"/>
                <a:ea typeface="Gill Sans"/>
                <a:cs typeface="Gill Sans"/>
                <a:sym typeface="Gill Sans"/>
              </a:rPr>
              <a:t>Random Forest Classifier</a:t>
            </a:r>
            <a:r>
              <a:rPr lang="en-IN" sz="1600">
                <a:solidFill>
                  <a:srgbClr val="FFFF00"/>
                </a:solidFill>
                <a:latin typeface="Gill Sans"/>
                <a:ea typeface="Gill Sans"/>
                <a:cs typeface="Gill Sans"/>
                <a:sym typeface="Gill Sans"/>
              </a:rPr>
              <a:t> </a:t>
            </a:r>
            <a:r>
              <a:rPr lang="en-IN" sz="1600">
                <a:solidFill>
                  <a:srgbClr val="F2F2F2"/>
                </a:solidFill>
                <a:latin typeface="Gill Sans"/>
                <a:ea typeface="Gill Sans"/>
                <a:cs typeface="Gill Sans"/>
                <a:sym typeface="Gill Sans"/>
              </a:rPr>
              <a:t>as it provided the better precision and recall values</a:t>
            </a:r>
            <a:endParaRPr/>
          </a:p>
        </p:txBody>
      </p:sp>
      <p:pic>
        <p:nvPicPr>
          <p:cNvPr id="150" name="Google Shape;150;p4"/>
          <p:cNvPicPr preferRelativeResize="0"/>
          <p:nvPr/>
        </p:nvPicPr>
        <p:blipFill rotWithShape="1">
          <a:blip r:embed="rId3">
            <a:alphaModFix/>
          </a:blip>
          <a:srcRect b="0" l="0" r="0" t="0"/>
          <a:stretch/>
        </p:blipFill>
        <p:spPr>
          <a:xfrm>
            <a:off x="0" y="1077489"/>
            <a:ext cx="4374252" cy="4692245"/>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0"/>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Other (Cafes etc) Restaurants in Bangalore</a:t>
            </a:r>
            <a:endParaRPr/>
          </a:p>
        </p:txBody>
      </p:sp>
      <p:graphicFrame>
        <p:nvGraphicFramePr>
          <p:cNvPr id="465" name="Google Shape;465;p40"/>
          <p:cNvGraphicFramePr/>
          <p:nvPr/>
        </p:nvGraphicFramePr>
        <p:xfrm>
          <a:off x="1814732" y="1563376"/>
          <a:ext cx="3000000" cy="3000000"/>
        </p:xfrm>
        <a:graphic>
          <a:graphicData uri="http://schemas.openxmlformats.org/drawingml/2006/table">
            <a:tbl>
              <a:tblPr bandRow="1" firstRow="1">
                <a:noFill/>
                <a:tableStyleId>{00174DE9-E7C4-49B0-9A2F-7A429B243C13}</a:tableStyleId>
              </a:tblPr>
              <a:tblGrid>
                <a:gridCol w="5357775"/>
                <a:gridCol w="2990400"/>
              </a:tblGrid>
              <a:tr h="660875">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Belgian Waffle Factory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4.9</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Blue Wagon - Kitchen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Pancake Story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Hole in the Wall Cafe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Kurtoskalacs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Truffles</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Via Milano</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Dock Frost'd</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Milano Ice Cream</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Shakes Theory</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1"/>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South Indian Restaurants in Bangalore</a:t>
            </a:r>
            <a:endParaRPr/>
          </a:p>
        </p:txBody>
      </p:sp>
      <p:graphicFrame>
        <p:nvGraphicFramePr>
          <p:cNvPr id="471" name="Google Shape;471;p41"/>
          <p:cNvGraphicFramePr/>
          <p:nvPr/>
        </p:nvGraphicFramePr>
        <p:xfrm>
          <a:off x="1814732" y="1563376"/>
          <a:ext cx="3000000" cy="3000000"/>
        </p:xfrm>
        <a:graphic>
          <a:graphicData uri="http://schemas.openxmlformats.org/drawingml/2006/table">
            <a:tbl>
              <a:tblPr bandRow="1" firstRow="1">
                <a:noFill/>
                <a:tableStyleId>{00174DE9-E7C4-49B0-9A2F-7A429B243C13}</a:tableStyleId>
              </a:tblPr>
              <a:tblGrid>
                <a:gridCol w="5357775"/>
                <a:gridCol w="2990400"/>
              </a:tblGrid>
              <a:tr h="660875">
                <a:tc>
                  <a:txBody>
                    <a:bodyPr/>
                    <a:lstStyle/>
                    <a:p>
                      <a:pPr indent="0" lvl="0" marL="0" marR="0" rtl="0" algn="ctr">
                        <a:spcBef>
                          <a:spcPts val="0"/>
                        </a:spcBef>
                        <a:spcAft>
                          <a:spcPts val="0"/>
                        </a:spcAft>
                        <a:buNone/>
                      </a:pPr>
                      <a:r>
                        <a:rPr b="1" lang="en-IN" sz="2400" u="none" cap="none" strike="noStrike"/>
                        <a:t>Location</a:t>
                      </a:r>
                      <a:endParaRPr b="1" i="0" sz="24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n-IN" sz="2400" u="none" cap="none" strike="noStrike"/>
                        <a:t>Rating</a:t>
                      </a:r>
                      <a:endParaRPr b="1" i="0" sz="2400" u="none" cap="none" strike="noStrike">
                        <a:solidFill>
                          <a:srgbClr val="000000"/>
                        </a:solidFill>
                        <a:latin typeface="Calibri"/>
                        <a:ea typeface="Calibri"/>
                        <a:cs typeface="Calibri"/>
                        <a:sym typeface="Calibri"/>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Taaza Thindi</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4.7</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Oota Bangalore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4.6</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The Permit Room</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Bengaluru Cafe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HVR Veg</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4.5</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Sri Laxmi Venkateshwara Coffee Bar</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Malleshwaram Dosa Corner</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Chikkanna Tiffin Room</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44467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Gods Own Cafe</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r h="315625">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Raghavendra Tiffin</a:t>
                      </a:r>
                      <a:endParaRPr/>
                    </a:p>
                  </a:txBody>
                  <a:tcPr marT="9525" marB="0" marR="9525" marL="9525" anchor="ctr"/>
                </a:tc>
                <a:tc>
                  <a:txBody>
                    <a:bodyPr/>
                    <a:lstStyle/>
                    <a:p>
                      <a:pPr indent="0" lvl="0" marL="0" marR="0" rtl="0" algn="ctr">
                        <a:spcBef>
                          <a:spcPts val="0"/>
                        </a:spcBef>
                        <a:spcAft>
                          <a:spcPts val="0"/>
                        </a:spcAft>
                        <a:buNone/>
                      </a:pPr>
                      <a:r>
                        <a:rPr b="0" i="0" lang="en-IN" sz="2000" u="none" cap="none" strike="noStrike">
                          <a:solidFill>
                            <a:srgbClr val="000000"/>
                          </a:solidFill>
                          <a:latin typeface="Calibri"/>
                          <a:ea typeface="Calibri"/>
                          <a:cs typeface="Calibri"/>
                          <a:sym typeface="Calibri"/>
                        </a:rPr>
                        <a:t>4.4</a:t>
                      </a:r>
                      <a:endParaRPr/>
                    </a:p>
                  </a:txBody>
                  <a:tcPr marT="9525" marB="0" marR="9525" marL="9525" anchor="ct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2"/>
          <p:cNvPicPr preferRelativeResize="0"/>
          <p:nvPr/>
        </p:nvPicPr>
        <p:blipFill rotWithShape="1">
          <a:blip r:embed="rId3">
            <a:alphaModFix/>
          </a:blip>
          <a:srcRect b="3348" l="52" r="-51" t="5878"/>
          <a:stretch/>
        </p:blipFill>
        <p:spPr>
          <a:xfrm>
            <a:off x="2926113" y="835310"/>
            <a:ext cx="7559943" cy="5326112"/>
          </a:xfrm>
          <a:prstGeom prst="rect">
            <a:avLst/>
          </a:prstGeom>
          <a:noFill/>
          <a:ln>
            <a:noFill/>
          </a:ln>
        </p:spPr>
      </p:pic>
      <p:sp>
        <p:nvSpPr>
          <p:cNvPr id="477" name="Google Shape;477;p42"/>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DISH LIKED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3"/>
          <p:cNvPicPr preferRelativeResize="0"/>
          <p:nvPr/>
        </p:nvPicPr>
        <p:blipFill rotWithShape="1">
          <a:blip r:embed="rId3">
            <a:alphaModFix/>
          </a:blip>
          <a:srcRect b="0" l="0" r="0" t="5607"/>
          <a:stretch/>
        </p:blipFill>
        <p:spPr>
          <a:xfrm>
            <a:off x="1521410" y="1191929"/>
            <a:ext cx="9144553" cy="4989707"/>
          </a:xfrm>
          <a:prstGeom prst="rect">
            <a:avLst/>
          </a:prstGeom>
          <a:noFill/>
          <a:ln>
            <a:noFill/>
          </a:ln>
        </p:spPr>
      </p:pic>
      <p:sp>
        <p:nvSpPr>
          <p:cNvPr id="483" name="Google Shape;483;p43"/>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CUISINES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44"/>
          <p:cNvPicPr preferRelativeResize="0"/>
          <p:nvPr/>
        </p:nvPicPr>
        <p:blipFill rotWithShape="1">
          <a:blip r:embed="rId3">
            <a:alphaModFix/>
          </a:blip>
          <a:srcRect b="0" l="0" r="0" t="13577"/>
          <a:stretch/>
        </p:blipFill>
        <p:spPr>
          <a:xfrm>
            <a:off x="1915026" y="1409350"/>
            <a:ext cx="8181503" cy="4878387"/>
          </a:xfrm>
          <a:prstGeom prst="rect">
            <a:avLst/>
          </a:prstGeom>
          <a:noFill/>
          <a:ln>
            <a:noFill/>
          </a:ln>
        </p:spPr>
      </p:pic>
      <p:sp>
        <p:nvSpPr>
          <p:cNvPr id="489" name="Google Shape;489;p44"/>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Top 25 Popular Cusinies of Bangalore Restaurants by Votes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45"/>
          <p:cNvPicPr preferRelativeResize="0"/>
          <p:nvPr/>
        </p:nvPicPr>
        <p:blipFill rotWithShape="1">
          <a:blip r:embed="rId3">
            <a:alphaModFix/>
          </a:blip>
          <a:srcRect b="0" l="0" r="0" t="9475"/>
          <a:stretch/>
        </p:blipFill>
        <p:spPr>
          <a:xfrm>
            <a:off x="1721769" y="1392571"/>
            <a:ext cx="9631286" cy="3884103"/>
          </a:xfrm>
          <a:prstGeom prst="rect">
            <a:avLst/>
          </a:prstGeom>
          <a:noFill/>
          <a:ln>
            <a:noFill/>
          </a:ln>
        </p:spPr>
      </p:pic>
      <p:sp>
        <p:nvSpPr>
          <p:cNvPr id="495" name="Google Shape;495;p45"/>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62626"/>
              </a:buClr>
              <a:buSzPct val="100000"/>
              <a:buFont typeface="Arial Narrow"/>
              <a:buNone/>
            </a:pPr>
            <a:r>
              <a:rPr lang="en-IN"/>
              <a:t>Top 10 Popular Cuisines of Bangalore – Locationwise by Avg Votes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46"/>
          <p:cNvPicPr preferRelativeResize="0"/>
          <p:nvPr/>
        </p:nvPicPr>
        <p:blipFill rotWithShape="1">
          <a:blip r:embed="rId3">
            <a:alphaModFix/>
          </a:blip>
          <a:srcRect b="0" l="0" r="0" t="5825"/>
          <a:stretch/>
        </p:blipFill>
        <p:spPr>
          <a:xfrm>
            <a:off x="2632631" y="612396"/>
            <a:ext cx="7358114" cy="5408661"/>
          </a:xfrm>
          <a:prstGeom prst="rect">
            <a:avLst/>
          </a:prstGeom>
          <a:noFill/>
          <a:ln>
            <a:noFill/>
          </a:ln>
        </p:spPr>
      </p:pic>
      <p:sp>
        <p:nvSpPr>
          <p:cNvPr id="501" name="Google Shape;501;p46"/>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Dish Liked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47"/>
          <p:cNvPicPr preferRelativeResize="0"/>
          <p:nvPr/>
        </p:nvPicPr>
        <p:blipFill rotWithShape="1">
          <a:blip r:embed="rId3">
            <a:alphaModFix/>
          </a:blip>
          <a:srcRect b="0" l="0" r="0" t="6131"/>
          <a:stretch/>
        </p:blipFill>
        <p:spPr>
          <a:xfrm>
            <a:off x="1129376" y="1594050"/>
            <a:ext cx="10275799" cy="4000200"/>
          </a:xfrm>
          <a:prstGeom prst="rect">
            <a:avLst/>
          </a:prstGeom>
          <a:noFill/>
          <a:ln>
            <a:noFill/>
          </a:ln>
        </p:spPr>
      </p:pic>
      <p:sp>
        <p:nvSpPr>
          <p:cNvPr id="507" name="Google Shape;507;p47"/>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Cuisines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descr="People with documents" id="512" name="Google Shape;512;p48"/>
          <p:cNvSpPr/>
          <p:nvPr/>
        </p:nvSpPr>
        <p:spPr>
          <a:xfrm>
            <a:off x="4954" y="2189407"/>
            <a:ext cx="12187045" cy="2897747"/>
          </a:xfrm>
          <a:custGeom>
            <a:rect b="b" l="l" r="r" t="t"/>
            <a:pathLst>
              <a:path extrusionOk="0" h="6858000" w="12189460">
                <a:moveTo>
                  <a:pt x="0" y="6858000"/>
                </a:moveTo>
                <a:lnTo>
                  <a:pt x="12188952" y="6858000"/>
                </a:lnTo>
                <a:lnTo>
                  <a:pt x="12188952" y="0"/>
                </a:lnTo>
                <a:lnTo>
                  <a:pt x="0" y="0"/>
                </a:lnTo>
                <a:lnTo>
                  <a:pt x="0" y="6858000"/>
                </a:lnTo>
                <a:close/>
              </a:path>
            </a:pathLst>
          </a:custGeom>
          <a:solidFill>
            <a:srgbClr val="00292E">
              <a:alpha val="474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48"/>
          <p:cNvSpPr txBox="1"/>
          <p:nvPr>
            <p:ph type="title"/>
          </p:nvPr>
        </p:nvSpPr>
        <p:spPr>
          <a:xfrm>
            <a:off x="510810" y="268461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400"/>
              <a:buFont typeface="Open Sans"/>
              <a:buNone/>
            </a:pPr>
            <a:r>
              <a:rPr b="0" i="0" lang="en-IN" sz="4400" u="none" cap="none" strike="noStrike">
                <a:solidFill>
                  <a:srgbClr val="FFFFFF"/>
                </a:solidFill>
                <a:latin typeface="Open Sans"/>
                <a:ea typeface="Open Sans"/>
                <a:cs typeface="Open Sans"/>
                <a:sym typeface="Open Sans"/>
              </a:rPr>
              <a:t>Model Development and Validations</a:t>
            </a:r>
            <a:endParaRPr/>
          </a:p>
        </p:txBody>
      </p:sp>
      <p:sp>
        <p:nvSpPr>
          <p:cNvPr descr="Beige rectangle" id="514" name="Google Shape;514;p48"/>
          <p:cNvSpPr/>
          <p:nvPr/>
        </p:nvSpPr>
        <p:spPr>
          <a:xfrm flipH="1" rot="10800000">
            <a:off x="562326" y="3561006"/>
            <a:ext cx="7596743" cy="139034"/>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9"/>
          <p:cNvSpPr txBox="1"/>
          <p:nvPr/>
        </p:nvSpPr>
        <p:spPr>
          <a:xfrm>
            <a:off x="1336964" y="111702"/>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262626"/>
              </a:buClr>
              <a:buSzPts val="3600"/>
              <a:buFont typeface="Arial Narrow"/>
              <a:buNone/>
            </a:pPr>
            <a:r>
              <a:rPr lang="en-IN" sz="3600">
                <a:solidFill>
                  <a:srgbClr val="262626"/>
                </a:solidFill>
                <a:latin typeface="Arial Narrow"/>
                <a:ea typeface="Arial Narrow"/>
                <a:cs typeface="Arial Narrow"/>
                <a:sym typeface="Arial Narrow"/>
              </a:rPr>
              <a:t>Analysis of Rate and derived New Method</a:t>
            </a:r>
            <a:endParaRPr/>
          </a:p>
        </p:txBody>
      </p:sp>
      <p:graphicFrame>
        <p:nvGraphicFramePr>
          <p:cNvPr id="520" name="Google Shape;520;p49"/>
          <p:cNvGraphicFramePr/>
          <p:nvPr/>
        </p:nvGraphicFramePr>
        <p:xfrm>
          <a:off x="3148811" y="3212114"/>
          <a:ext cx="3000000" cy="3000000"/>
        </p:xfrm>
        <a:graphic>
          <a:graphicData uri="http://schemas.openxmlformats.org/drawingml/2006/table">
            <a:tbl>
              <a:tblPr bandRow="1" firstRow="1">
                <a:noFill/>
                <a:tableStyleId>{3F997AA4-CB30-4BBE-A97B-1CD838E2E7C9}</a:tableStyleId>
              </a:tblPr>
              <a:tblGrid>
                <a:gridCol w="430850"/>
                <a:gridCol w="4856375"/>
                <a:gridCol w="1604675"/>
              </a:tblGrid>
              <a:tr h="470000">
                <a:tc>
                  <a:txBody>
                    <a:bodyPr/>
                    <a:lstStyle/>
                    <a:p>
                      <a:pPr indent="0" lvl="0" marL="0" marR="0" rtl="0" algn="l">
                        <a:spcBef>
                          <a:spcPts val="0"/>
                        </a:spcBef>
                        <a:spcAft>
                          <a:spcPts val="0"/>
                        </a:spcAft>
                        <a:buNone/>
                      </a:pPr>
                      <a:r>
                        <a:rPr lang="en-IN" sz="1800" u="none" cap="none" strike="noStrike"/>
                        <a:t>6</a:t>
                      </a:r>
                      <a:endParaRPr/>
                    </a:p>
                  </a:txBody>
                  <a:tcPr marT="45725" marB="45725" marR="91450" marL="91450"/>
                </a:tc>
                <a:tc>
                  <a:txBody>
                    <a:bodyPr/>
                    <a:lstStyle/>
                    <a:p>
                      <a:pPr indent="0" lvl="0" marL="0" marR="0" rtl="0" algn="l">
                        <a:spcBef>
                          <a:spcPts val="0"/>
                        </a:spcBef>
                        <a:spcAft>
                          <a:spcPts val="0"/>
                        </a:spcAft>
                        <a:buNone/>
                      </a:pPr>
                      <a:r>
                        <a:rPr lang="en-IN" sz="1800"/>
                        <a:t>Rate Analysis from Review Text – Average Rate</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1589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IN" sz="1800"/>
                        <a:t>Average     </a:t>
                      </a:r>
                      <a:endParaRPr/>
                    </a:p>
                    <a:p>
                      <a:pPr indent="0" lvl="0" marL="0" marR="0" rtl="0" algn="l">
                        <a:spcBef>
                          <a:spcPts val="0"/>
                        </a:spcBef>
                        <a:spcAft>
                          <a:spcPts val="0"/>
                        </a:spcAft>
                        <a:buNone/>
                      </a:pPr>
                      <a:r>
                        <a:rPr lang="en-IN" sz="1800"/>
                        <a:t>Highly Recommended </a:t>
                      </a:r>
                      <a:endParaRPr/>
                    </a:p>
                    <a:p>
                      <a:pPr indent="0" lvl="0" marL="0" marR="0" rtl="0" algn="l">
                        <a:spcBef>
                          <a:spcPts val="0"/>
                        </a:spcBef>
                        <a:spcAft>
                          <a:spcPts val="0"/>
                        </a:spcAft>
                        <a:buNone/>
                      </a:pPr>
                      <a:r>
                        <a:rPr lang="en-IN" sz="1800"/>
                        <a:t>Below Average</a:t>
                      </a:r>
                      <a:endParaRPr/>
                    </a:p>
                  </a:txBody>
                  <a:tcPr marT="45725" marB="45725" marR="91450" marL="91450"/>
                </a:tc>
                <a:tc>
                  <a:txBody>
                    <a:bodyPr/>
                    <a:lstStyle/>
                    <a:p>
                      <a:pPr indent="0" lvl="0" marL="0" marR="0" rtl="0" algn="l">
                        <a:spcBef>
                          <a:spcPts val="0"/>
                        </a:spcBef>
                        <a:spcAft>
                          <a:spcPts val="0"/>
                        </a:spcAft>
                        <a:buNone/>
                      </a:pPr>
                      <a:r>
                        <a:rPr lang="en-IN" sz="1800"/>
                        <a:t>4891</a:t>
                      </a:r>
                      <a:endParaRPr/>
                    </a:p>
                    <a:p>
                      <a:pPr indent="0" lvl="0" marL="0" marR="0" rtl="0" algn="l">
                        <a:spcBef>
                          <a:spcPts val="0"/>
                        </a:spcBef>
                        <a:spcAft>
                          <a:spcPts val="0"/>
                        </a:spcAft>
                        <a:buNone/>
                      </a:pPr>
                      <a:r>
                        <a:rPr lang="en-IN" sz="1800"/>
                        <a:t>2770</a:t>
                      </a:r>
                      <a:endParaRPr/>
                    </a:p>
                    <a:p>
                      <a:pPr indent="0" lvl="0" marL="0" marR="0" rtl="0" algn="l">
                        <a:spcBef>
                          <a:spcPts val="0"/>
                        </a:spcBef>
                        <a:spcAft>
                          <a:spcPts val="0"/>
                        </a:spcAft>
                        <a:buNone/>
                      </a:pPr>
                      <a:r>
                        <a:rPr lang="en-IN" sz="1800"/>
                        <a:t>1467</a:t>
                      </a:r>
                      <a:endParaRPr/>
                    </a:p>
                  </a:txBody>
                  <a:tcPr marT="45725" marB="45725" marR="91450" marL="91450"/>
                </a:tc>
              </a:tr>
            </a:tbl>
          </a:graphicData>
        </a:graphic>
      </p:graphicFrame>
      <p:graphicFrame>
        <p:nvGraphicFramePr>
          <p:cNvPr id="521" name="Google Shape;521;p49"/>
          <p:cNvGraphicFramePr/>
          <p:nvPr/>
        </p:nvGraphicFramePr>
        <p:xfrm>
          <a:off x="3148811" y="1363685"/>
          <a:ext cx="3000000" cy="3000000"/>
        </p:xfrm>
        <a:graphic>
          <a:graphicData uri="http://schemas.openxmlformats.org/drawingml/2006/table">
            <a:tbl>
              <a:tblPr bandRow="1" firstRow="1">
                <a:noFill/>
                <a:tableStyleId>{3F997AA4-CB30-4BBE-A97B-1CD838E2E7C9}</a:tableStyleId>
              </a:tblPr>
              <a:tblGrid>
                <a:gridCol w="509900"/>
                <a:gridCol w="4781075"/>
                <a:gridCol w="1600925"/>
              </a:tblGrid>
              <a:tr h="503075">
                <a:tc>
                  <a:txBody>
                    <a:bodyPr/>
                    <a:lstStyle/>
                    <a:p>
                      <a:pPr indent="0" lvl="0" marL="0" marR="0" rtl="0" algn="l">
                        <a:spcBef>
                          <a:spcPts val="0"/>
                        </a:spcBef>
                        <a:spcAft>
                          <a:spcPts val="0"/>
                        </a:spcAft>
                        <a:buNone/>
                      </a:pPr>
                      <a:r>
                        <a:rPr lang="en-IN" sz="1800"/>
                        <a:t>6</a:t>
                      </a:r>
                      <a:endParaRPr/>
                    </a:p>
                  </a:txBody>
                  <a:tcPr marT="45725" marB="45725" marR="91450" marL="91450"/>
                </a:tc>
                <a:tc>
                  <a:txBody>
                    <a:bodyPr/>
                    <a:lstStyle/>
                    <a:p>
                      <a:pPr indent="0" lvl="0" marL="0" marR="0" rtl="0" algn="l">
                        <a:spcBef>
                          <a:spcPts val="0"/>
                        </a:spcBef>
                        <a:spcAft>
                          <a:spcPts val="0"/>
                        </a:spcAft>
                        <a:buNone/>
                      </a:pPr>
                      <a:r>
                        <a:rPr lang="en-IN" sz="1800"/>
                        <a:t>Rate Analysis from Rate Column</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2404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IN" sz="1800"/>
                        <a:t>Average            </a:t>
                      </a:r>
                      <a:endParaRPr/>
                    </a:p>
                    <a:p>
                      <a:pPr indent="0" lvl="0" marL="0" marR="0" rtl="0" algn="l">
                        <a:spcBef>
                          <a:spcPts val="0"/>
                        </a:spcBef>
                        <a:spcAft>
                          <a:spcPts val="0"/>
                        </a:spcAft>
                        <a:buNone/>
                      </a:pPr>
                      <a:r>
                        <a:rPr lang="en-IN" sz="1800"/>
                        <a:t>Highly Recommended </a:t>
                      </a:r>
                      <a:endParaRPr/>
                    </a:p>
                    <a:p>
                      <a:pPr indent="0" lvl="0" marL="0" marR="0" rtl="0" algn="l">
                        <a:spcBef>
                          <a:spcPts val="0"/>
                        </a:spcBef>
                        <a:spcAft>
                          <a:spcPts val="0"/>
                        </a:spcAft>
                        <a:buNone/>
                      </a:pPr>
                      <a:r>
                        <a:rPr lang="en-IN" sz="1800"/>
                        <a:t>Below Average</a:t>
                      </a:r>
                      <a:endParaRPr/>
                    </a:p>
                  </a:txBody>
                  <a:tcPr marT="45725" marB="45725" marR="91450" marL="91450"/>
                </a:tc>
                <a:tc>
                  <a:txBody>
                    <a:bodyPr/>
                    <a:lstStyle/>
                    <a:p>
                      <a:pPr indent="0" lvl="0" marL="0" marR="0" rtl="0" algn="l">
                        <a:spcBef>
                          <a:spcPts val="0"/>
                        </a:spcBef>
                        <a:spcAft>
                          <a:spcPts val="0"/>
                        </a:spcAft>
                        <a:buNone/>
                      </a:pPr>
                      <a:r>
                        <a:rPr lang="en-IN" sz="1800"/>
                        <a:t>5397</a:t>
                      </a:r>
                      <a:endParaRPr/>
                    </a:p>
                    <a:p>
                      <a:pPr indent="0" lvl="0" marL="0" marR="0" rtl="0" algn="l">
                        <a:spcBef>
                          <a:spcPts val="0"/>
                        </a:spcBef>
                        <a:spcAft>
                          <a:spcPts val="0"/>
                        </a:spcAft>
                        <a:buNone/>
                      </a:pPr>
                      <a:r>
                        <a:rPr lang="en-IN" sz="1800"/>
                        <a:t>3677</a:t>
                      </a:r>
                      <a:endParaRPr/>
                    </a:p>
                    <a:p>
                      <a:pPr indent="0" lvl="0" marL="0" marR="0" rtl="0" algn="l">
                        <a:spcBef>
                          <a:spcPts val="0"/>
                        </a:spcBef>
                        <a:spcAft>
                          <a:spcPts val="0"/>
                        </a:spcAft>
                        <a:buNone/>
                      </a:pPr>
                      <a:r>
                        <a:rPr lang="en-IN" sz="1800"/>
                        <a:t>76</a:t>
                      </a:r>
                      <a:endParaRPr/>
                    </a:p>
                  </a:txBody>
                  <a:tcPr marT="45725" marB="45725" marR="91450" marL="91450"/>
                </a:tc>
              </a:tr>
            </a:tbl>
          </a:graphicData>
        </a:graphic>
      </p:graphicFrame>
      <p:sp>
        <p:nvSpPr>
          <p:cNvPr id="522" name="Google Shape;522;p49"/>
          <p:cNvSpPr txBox="1"/>
          <p:nvPr/>
        </p:nvSpPr>
        <p:spPr>
          <a:xfrm>
            <a:off x="838200" y="4945980"/>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262626"/>
              </a:buClr>
              <a:buSzPts val="3600"/>
              <a:buFont typeface="Arial Narrow"/>
              <a:buNone/>
            </a:pPr>
            <a:r>
              <a:rPr lang="en-IN" sz="3600">
                <a:solidFill>
                  <a:srgbClr val="262626"/>
                </a:solidFill>
                <a:latin typeface="Arial Narrow"/>
                <a:ea typeface="Arial Narrow"/>
                <a:cs typeface="Arial Narrow"/>
                <a:sym typeface="Arial Narrow"/>
              </a:rPr>
              <a:t>In Both Method the Data was imbalanced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descr="Beige rectangle" id="155" name="Google Shape;155;p5"/>
          <p:cNvSpPr/>
          <p:nvPr/>
        </p:nvSpPr>
        <p:spPr>
          <a:xfrm>
            <a:off x="4563336" y="128789"/>
            <a:ext cx="7628665" cy="6220496"/>
          </a:xfrm>
          <a:custGeom>
            <a:rect b="b" l="l" r="r" t="t"/>
            <a:pathLst>
              <a:path extrusionOk="0" h="333375" w="4010659">
                <a:moveTo>
                  <a:pt x="0" y="333006"/>
                </a:moveTo>
                <a:lnTo>
                  <a:pt x="4010367" y="333006"/>
                </a:lnTo>
                <a:lnTo>
                  <a:pt x="4010367" y="0"/>
                </a:lnTo>
                <a:lnTo>
                  <a:pt x="0" y="0"/>
                </a:lnTo>
                <a:lnTo>
                  <a:pt x="0" y="333006"/>
                </a:lnTo>
                <a:close/>
              </a:path>
            </a:pathLst>
          </a:custGeom>
          <a:solidFill>
            <a:srgbClr val="F0CB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Blue rectangle" id="156" name="Google Shape;156;p5"/>
          <p:cNvSpPr/>
          <p:nvPr/>
        </p:nvSpPr>
        <p:spPr>
          <a:xfrm>
            <a:off x="3721994" y="244699"/>
            <a:ext cx="8341764" cy="5975797"/>
          </a:xfrm>
          <a:custGeom>
            <a:rect b="b" l="l" r="r" t="t"/>
            <a:pathLst>
              <a:path extrusionOk="0" h="3528060" w="6689725">
                <a:moveTo>
                  <a:pt x="0" y="3527996"/>
                </a:moveTo>
                <a:lnTo>
                  <a:pt x="6689648" y="3527996"/>
                </a:lnTo>
                <a:lnTo>
                  <a:pt x="6689648" y="0"/>
                </a:lnTo>
                <a:lnTo>
                  <a:pt x="0" y="0"/>
                </a:lnTo>
                <a:lnTo>
                  <a:pt x="0" y="3527996"/>
                </a:lnTo>
                <a:close/>
              </a:path>
            </a:pathLst>
          </a:custGeom>
          <a:solidFill>
            <a:srgbClr val="10798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5"/>
          <p:cNvSpPr txBox="1"/>
          <p:nvPr/>
        </p:nvSpPr>
        <p:spPr>
          <a:xfrm>
            <a:off x="3765332" y="371976"/>
            <a:ext cx="7945991" cy="57363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800"/>
              <a:buFont typeface="Gill Sans"/>
              <a:buNone/>
            </a:pPr>
            <a:r>
              <a:rPr b="1" lang="en-IN" sz="2800">
                <a:solidFill>
                  <a:schemeClr val="lt1"/>
                </a:solidFill>
                <a:latin typeface="Gill Sans"/>
                <a:ea typeface="Gill Sans"/>
                <a:cs typeface="Gill Sans"/>
                <a:sym typeface="Gill Sans"/>
              </a:rPr>
              <a:t>Data Overview and Key Business Assumptions</a:t>
            </a:r>
            <a:endParaRPr b="1" sz="3200">
              <a:solidFill>
                <a:schemeClr val="lt1"/>
              </a:solidFill>
              <a:latin typeface="Gill Sans"/>
              <a:ea typeface="Gill Sans"/>
              <a:cs typeface="Gill Sans"/>
              <a:sym typeface="Gill Sans"/>
            </a:endParaRPr>
          </a:p>
        </p:txBody>
      </p:sp>
      <p:sp>
        <p:nvSpPr>
          <p:cNvPr descr="Beige rectangle" id="158" name="Google Shape;158;p5"/>
          <p:cNvSpPr/>
          <p:nvPr/>
        </p:nvSpPr>
        <p:spPr>
          <a:xfrm flipH="1" rot="10800000">
            <a:off x="3897730" y="776713"/>
            <a:ext cx="7512950" cy="111923"/>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5"/>
          <p:cNvSpPr txBox="1"/>
          <p:nvPr/>
        </p:nvSpPr>
        <p:spPr>
          <a:xfrm>
            <a:off x="3765333" y="1035768"/>
            <a:ext cx="8298426" cy="517184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marR="0" rtl="0" algn="l">
              <a:lnSpc>
                <a:spcPct val="90000"/>
              </a:lnSpc>
              <a:spcBef>
                <a:spcPts val="0"/>
              </a:spcBef>
              <a:spcAft>
                <a:spcPts val="0"/>
              </a:spcAft>
              <a:buClr>
                <a:srgbClr val="F2F2F2"/>
              </a:buClr>
              <a:buSzPct val="100000"/>
              <a:buFont typeface="Arial"/>
              <a:buChar char="•"/>
            </a:pPr>
            <a:r>
              <a:rPr lang="en-IN" sz="1600">
                <a:solidFill>
                  <a:srgbClr val="F2F2F2"/>
                </a:solidFill>
                <a:latin typeface="Gill Sans"/>
                <a:ea typeface="Gill Sans"/>
                <a:cs typeface="Gill Sans"/>
                <a:sym typeface="Gill Sans"/>
              </a:rPr>
              <a:t>Zomato Data on restaurants in Bangalore was picked up from Kaggle Dataset</a:t>
            </a:r>
            <a:endParaRPr/>
          </a:p>
          <a:p>
            <a:pPr indent="-228600" lvl="0" marL="228600" marR="0" rtl="0" algn="l">
              <a:lnSpc>
                <a:spcPct val="90000"/>
              </a:lnSpc>
              <a:spcBef>
                <a:spcPts val="1000"/>
              </a:spcBef>
              <a:spcAft>
                <a:spcPts val="0"/>
              </a:spcAft>
              <a:buClr>
                <a:srgbClr val="F2F2F2"/>
              </a:buClr>
              <a:buSzPct val="100000"/>
              <a:buFont typeface="Arial"/>
              <a:buChar char="•"/>
            </a:pPr>
            <a:r>
              <a:rPr lang="en-IN" sz="1600">
                <a:solidFill>
                  <a:srgbClr val="F2F2F2"/>
                </a:solidFill>
                <a:latin typeface="Gill Sans"/>
                <a:ea typeface="Gill Sans"/>
                <a:cs typeface="Gill Sans"/>
                <a:sym typeface="Gill Sans"/>
              </a:rPr>
              <a:t>The Data consisted of </a:t>
            </a:r>
            <a:endParaRPr/>
          </a:p>
          <a:p>
            <a:pPr indent="-228600" lvl="1" marL="685800" marR="0" rtl="0" algn="l">
              <a:lnSpc>
                <a:spcPct val="90000"/>
              </a:lnSpc>
              <a:spcBef>
                <a:spcPts val="500"/>
              </a:spcBef>
              <a:spcAft>
                <a:spcPts val="0"/>
              </a:spcAft>
              <a:buClr>
                <a:srgbClr val="F2F2F2"/>
              </a:buClr>
              <a:buSzPct val="100000"/>
              <a:buFont typeface="Arial"/>
              <a:buChar char="•"/>
            </a:pPr>
            <a:r>
              <a:rPr b="0" i="0" lang="en-IN" sz="1600" u="none" cap="none" strike="noStrike">
                <a:solidFill>
                  <a:srgbClr val="F2F2F2"/>
                </a:solidFill>
                <a:latin typeface="Gill Sans"/>
                <a:ea typeface="Gill Sans"/>
                <a:cs typeface="Gill Sans"/>
                <a:sym typeface="Gill Sans"/>
              </a:rPr>
              <a:t>Names of restaurants</a:t>
            </a:r>
            <a:endParaRPr/>
          </a:p>
          <a:p>
            <a:pPr indent="-228600" lvl="1" marL="685800" marR="0" rtl="0" algn="l">
              <a:lnSpc>
                <a:spcPct val="90000"/>
              </a:lnSpc>
              <a:spcBef>
                <a:spcPts val="500"/>
              </a:spcBef>
              <a:spcAft>
                <a:spcPts val="0"/>
              </a:spcAft>
              <a:buClr>
                <a:srgbClr val="F2F2F2"/>
              </a:buClr>
              <a:buSzPct val="100000"/>
              <a:buFont typeface="Arial"/>
              <a:buChar char="•"/>
            </a:pPr>
            <a:r>
              <a:rPr b="0" i="0" lang="en-IN" sz="1600" u="none" cap="none" strike="noStrike">
                <a:solidFill>
                  <a:srgbClr val="F2F2F2"/>
                </a:solidFill>
                <a:latin typeface="Gill Sans"/>
                <a:ea typeface="Gill Sans"/>
                <a:cs typeface="Gill Sans"/>
                <a:sym typeface="Gill Sans"/>
              </a:rPr>
              <a:t>average rating on Zomato </a:t>
            </a:r>
            <a:endParaRPr/>
          </a:p>
          <a:p>
            <a:pPr indent="-228600" lvl="1" marL="685800" marR="0" rtl="0" algn="l">
              <a:lnSpc>
                <a:spcPct val="90000"/>
              </a:lnSpc>
              <a:spcBef>
                <a:spcPts val="500"/>
              </a:spcBef>
              <a:spcAft>
                <a:spcPts val="0"/>
              </a:spcAft>
              <a:buClr>
                <a:srgbClr val="F2F2F2"/>
              </a:buClr>
              <a:buSzPct val="100000"/>
              <a:buFont typeface="Arial"/>
              <a:buChar char="•"/>
            </a:pPr>
            <a:r>
              <a:rPr b="0" i="0" lang="en-IN" sz="1600" u="none" cap="none" strike="noStrike">
                <a:solidFill>
                  <a:srgbClr val="F2F2F2"/>
                </a:solidFill>
                <a:latin typeface="Gill Sans"/>
                <a:ea typeface="Gill Sans"/>
                <a:cs typeface="Gill Sans"/>
                <a:sym typeface="Gill Sans"/>
              </a:rPr>
              <a:t>number of votes, location </a:t>
            </a:r>
            <a:endParaRPr/>
          </a:p>
          <a:p>
            <a:pPr indent="-228600" lvl="1" marL="685800" marR="0" rtl="0" algn="l">
              <a:lnSpc>
                <a:spcPct val="90000"/>
              </a:lnSpc>
              <a:spcBef>
                <a:spcPts val="500"/>
              </a:spcBef>
              <a:spcAft>
                <a:spcPts val="0"/>
              </a:spcAft>
              <a:buClr>
                <a:srgbClr val="F2F2F2"/>
              </a:buClr>
              <a:buSzPct val="100000"/>
              <a:buFont typeface="Arial"/>
              <a:buChar char="•"/>
            </a:pPr>
            <a:r>
              <a:rPr b="0" i="0" lang="en-IN" sz="1600" u="none" cap="none" strike="noStrike">
                <a:solidFill>
                  <a:srgbClr val="F2F2F2"/>
                </a:solidFill>
                <a:latin typeface="Gill Sans"/>
                <a:ea typeface="Gill Sans"/>
                <a:cs typeface="Gill Sans"/>
                <a:sym typeface="Gill Sans"/>
              </a:rPr>
              <a:t>Cuisine type</a:t>
            </a:r>
            <a:endParaRPr/>
          </a:p>
          <a:p>
            <a:pPr indent="-228600" lvl="1" marL="685800" marR="0" rtl="0" algn="l">
              <a:lnSpc>
                <a:spcPct val="90000"/>
              </a:lnSpc>
              <a:spcBef>
                <a:spcPts val="500"/>
              </a:spcBef>
              <a:spcAft>
                <a:spcPts val="0"/>
              </a:spcAft>
              <a:buClr>
                <a:srgbClr val="F2F2F2"/>
              </a:buClr>
              <a:buSzPct val="100000"/>
              <a:buFont typeface="Arial"/>
              <a:buChar char="•"/>
            </a:pPr>
            <a:r>
              <a:rPr b="0" i="0" lang="en-IN" sz="1600" u="none" cap="none" strike="noStrike">
                <a:solidFill>
                  <a:srgbClr val="F2F2F2"/>
                </a:solidFill>
                <a:latin typeface="Gill Sans"/>
                <a:ea typeface="Gill Sans"/>
                <a:cs typeface="Gill Sans"/>
                <a:sym typeface="Gill Sans"/>
              </a:rPr>
              <a:t>Average cost for two</a:t>
            </a:r>
            <a:endParaRPr/>
          </a:p>
          <a:p>
            <a:pPr indent="-228600" lvl="1" marL="685800" marR="0" rtl="0" algn="l">
              <a:lnSpc>
                <a:spcPct val="90000"/>
              </a:lnSpc>
              <a:spcBef>
                <a:spcPts val="500"/>
              </a:spcBef>
              <a:spcAft>
                <a:spcPts val="0"/>
              </a:spcAft>
              <a:buClr>
                <a:srgbClr val="F2F2F2"/>
              </a:buClr>
              <a:buSzPct val="100000"/>
              <a:buFont typeface="Arial"/>
              <a:buChar char="•"/>
            </a:pPr>
            <a:r>
              <a:rPr b="0" i="0" lang="en-IN" sz="1600" u="none" cap="none" strike="noStrike">
                <a:solidFill>
                  <a:srgbClr val="F2F2F2"/>
                </a:solidFill>
                <a:latin typeface="Gill Sans"/>
                <a:ea typeface="Gill Sans"/>
                <a:cs typeface="Gill Sans"/>
                <a:sym typeface="Gill Sans"/>
              </a:rPr>
              <a:t>review text along with the rating where Zomato users have provided their review about the restaurant.</a:t>
            </a:r>
            <a:endParaRPr/>
          </a:p>
          <a:p>
            <a:pPr indent="-228600" lvl="0" marL="228600" marR="0" rtl="0" algn="l">
              <a:lnSpc>
                <a:spcPct val="90000"/>
              </a:lnSpc>
              <a:spcBef>
                <a:spcPts val="1000"/>
              </a:spcBef>
              <a:spcAft>
                <a:spcPts val="0"/>
              </a:spcAft>
              <a:buClr>
                <a:srgbClr val="F2F2F2"/>
              </a:buClr>
              <a:buSzPct val="100000"/>
              <a:buFont typeface="Arial"/>
              <a:buChar char="•"/>
            </a:pPr>
            <a:r>
              <a:rPr lang="en-IN" sz="1600">
                <a:solidFill>
                  <a:srgbClr val="F2F2F2"/>
                </a:solidFill>
                <a:latin typeface="Gill Sans"/>
                <a:ea typeface="Gill Sans"/>
                <a:cs typeface="Gill Sans"/>
                <a:sym typeface="Gill Sans"/>
              </a:rPr>
              <a:t>Two types of ratings in the data </a:t>
            </a:r>
            <a:endParaRPr/>
          </a:p>
          <a:p>
            <a:pPr indent="-228600" lvl="1" marL="685800" marR="0" rtl="0" algn="l">
              <a:lnSpc>
                <a:spcPct val="90000"/>
              </a:lnSpc>
              <a:spcBef>
                <a:spcPts val="500"/>
              </a:spcBef>
              <a:spcAft>
                <a:spcPts val="0"/>
              </a:spcAft>
              <a:buClr>
                <a:srgbClr val="F2F2F2"/>
              </a:buClr>
              <a:buSzPct val="100000"/>
              <a:buFont typeface="Arial"/>
              <a:buChar char="•"/>
            </a:pPr>
            <a:r>
              <a:rPr b="0" i="0" lang="en-IN" sz="1600" u="none" cap="none" strike="noStrike">
                <a:solidFill>
                  <a:srgbClr val="F2F2F2"/>
                </a:solidFill>
                <a:latin typeface="Gill Sans"/>
                <a:ea typeface="Gill Sans"/>
                <a:cs typeface="Gill Sans"/>
                <a:sym typeface="Gill Sans"/>
              </a:rPr>
              <a:t>Average rating of a restaurant</a:t>
            </a:r>
            <a:endParaRPr/>
          </a:p>
          <a:p>
            <a:pPr indent="-228600" lvl="1" marL="685800" marR="0" rtl="0" algn="l">
              <a:lnSpc>
                <a:spcPct val="90000"/>
              </a:lnSpc>
              <a:spcBef>
                <a:spcPts val="500"/>
              </a:spcBef>
              <a:spcAft>
                <a:spcPts val="0"/>
              </a:spcAft>
              <a:buClr>
                <a:srgbClr val="F2F2F2"/>
              </a:buClr>
              <a:buSzPct val="100000"/>
              <a:buFont typeface="Arial"/>
              <a:buChar char="•"/>
            </a:pPr>
            <a:r>
              <a:rPr b="0" i="0" lang="en-IN" sz="1600" u="none" cap="none" strike="noStrike">
                <a:solidFill>
                  <a:srgbClr val="F2F2F2"/>
                </a:solidFill>
                <a:latin typeface="Gill Sans"/>
                <a:ea typeface="Gill Sans"/>
                <a:cs typeface="Gill Sans"/>
                <a:sym typeface="Gill Sans"/>
              </a:rPr>
              <a:t>Text Review accompanied by Rating of that particular user who wrote the review and provided a rating along with the review.</a:t>
            </a:r>
            <a:endParaRPr/>
          </a:p>
          <a:p>
            <a:pPr indent="-228600" lvl="0" marL="228600" marR="0" rtl="0" algn="l">
              <a:lnSpc>
                <a:spcPct val="90000"/>
              </a:lnSpc>
              <a:spcBef>
                <a:spcPts val="1000"/>
              </a:spcBef>
              <a:spcAft>
                <a:spcPts val="0"/>
              </a:spcAft>
              <a:buClr>
                <a:srgbClr val="FFD966"/>
              </a:buClr>
              <a:buSzPct val="100000"/>
              <a:buFont typeface="Arial"/>
              <a:buChar char="•"/>
            </a:pPr>
            <a:r>
              <a:rPr lang="en-IN" sz="1600">
                <a:solidFill>
                  <a:srgbClr val="FFD966"/>
                </a:solidFill>
                <a:latin typeface="Gill Sans"/>
                <a:ea typeface="Gill Sans"/>
                <a:cs typeface="Gill Sans"/>
                <a:sym typeface="Gill Sans"/>
              </a:rPr>
              <a:t>The average ratings and rating came with review posed an interesting challenge because average rating is based on multiple peoples ratings which includes the ratings coming from people who wrote reviews as well.</a:t>
            </a:r>
            <a:endParaRPr/>
          </a:p>
          <a:p>
            <a:pPr indent="-228600" lvl="0" marL="228600" marR="0" rtl="0" algn="l">
              <a:lnSpc>
                <a:spcPct val="90000"/>
              </a:lnSpc>
              <a:spcBef>
                <a:spcPts val="1000"/>
              </a:spcBef>
              <a:spcAft>
                <a:spcPts val="0"/>
              </a:spcAft>
              <a:buClr>
                <a:srgbClr val="F2F2F2"/>
              </a:buClr>
              <a:buSzPct val="100000"/>
              <a:buFont typeface="Arial"/>
              <a:buChar char="•"/>
            </a:pPr>
            <a:r>
              <a:rPr lang="en-IN" sz="1600">
                <a:solidFill>
                  <a:srgbClr val="F2F2F2"/>
                </a:solidFill>
                <a:latin typeface="Gill Sans"/>
                <a:ea typeface="Gill Sans"/>
                <a:cs typeface="Gill Sans"/>
                <a:sym typeface="Gill Sans"/>
              </a:rPr>
              <a:t>After discussing with mentor, we decided to use the rating that came with the verbose text review to ultimately confirm if the sentiments expressed in the review are matching with the rating provided by the same individual</a:t>
            </a:r>
            <a:endParaRPr/>
          </a:p>
          <a:p>
            <a:pPr indent="-228600" lvl="0" marL="228600" marR="0" rtl="0" algn="l">
              <a:lnSpc>
                <a:spcPct val="90000"/>
              </a:lnSpc>
              <a:spcBef>
                <a:spcPts val="1000"/>
              </a:spcBef>
              <a:spcAft>
                <a:spcPts val="0"/>
              </a:spcAft>
              <a:buClr>
                <a:srgbClr val="F2F2F2"/>
              </a:buClr>
              <a:buSzPct val="100000"/>
              <a:buFont typeface="Arial"/>
              <a:buChar char="•"/>
            </a:pPr>
            <a:r>
              <a:rPr lang="en-IN" sz="1600">
                <a:solidFill>
                  <a:srgbClr val="F2F2F2"/>
                </a:solidFill>
                <a:latin typeface="Gill Sans"/>
                <a:ea typeface="Gill Sans"/>
                <a:cs typeface="Gill Sans"/>
                <a:sym typeface="Gill Sans"/>
              </a:rPr>
              <a:t>So for EDA to find out good restaurants in Bangalore, we used the average ratings available in the data</a:t>
            </a:r>
            <a:endParaRPr/>
          </a:p>
        </p:txBody>
      </p:sp>
      <p:pic>
        <p:nvPicPr>
          <p:cNvPr id="160" name="Google Shape;160;p5"/>
          <p:cNvPicPr preferRelativeResize="0"/>
          <p:nvPr/>
        </p:nvPicPr>
        <p:blipFill rotWithShape="1">
          <a:blip r:embed="rId3">
            <a:alphaModFix/>
          </a:blip>
          <a:srcRect b="5884" l="0" r="0" t="5184"/>
          <a:stretch/>
        </p:blipFill>
        <p:spPr>
          <a:xfrm>
            <a:off x="1" y="1197734"/>
            <a:ext cx="3700118" cy="500988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Because Data was imbalanced</a:t>
            </a:r>
            <a:endParaRPr/>
          </a:p>
        </p:txBody>
      </p:sp>
      <p:sp>
        <p:nvSpPr>
          <p:cNvPr id="528" name="Google Shape;528;p50"/>
          <p:cNvSpPr txBox="1"/>
          <p:nvPr>
            <p:ph idx="1" type="body"/>
          </p:nvPr>
        </p:nvSpPr>
        <p:spPr>
          <a:xfrm>
            <a:off x="838200" y="1505450"/>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We were to use the SMOTE system to convert imbalanced Data to Balanced Data</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IN"/>
              <a:t>By this the Rate Calculator the Highest Number gets allocated to all Buckets</a:t>
            </a:r>
            <a:endParaRPr/>
          </a:p>
        </p:txBody>
      </p:sp>
      <p:graphicFrame>
        <p:nvGraphicFramePr>
          <p:cNvPr id="529" name="Google Shape;529;p50"/>
          <p:cNvGraphicFramePr/>
          <p:nvPr/>
        </p:nvGraphicFramePr>
        <p:xfrm>
          <a:off x="2650046" y="3770142"/>
          <a:ext cx="3000000" cy="3000000"/>
        </p:xfrm>
        <a:graphic>
          <a:graphicData uri="http://schemas.openxmlformats.org/drawingml/2006/table">
            <a:tbl>
              <a:tblPr bandRow="1" firstRow="1">
                <a:noFill/>
                <a:tableStyleId>{3F997AA4-CB30-4BBE-A97B-1CD838E2E7C9}</a:tableStyleId>
              </a:tblPr>
              <a:tblGrid>
                <a:gridCol w="369525"/>
                <a:gridCol w="4165050"/>
                <a:gridCol w="1376250"/>
                <a:gridCol w="1376250"/>
              </a:tblGrid>
              <a:tr h="725650">
                <a:tc>
                  <a:txBody>
                    <a:bodyPr/>
                    <a:lstStyle/>
                    <a:p>
                      <a:pPr indent="0" lvl="0" marL="0" marR="0" rtl="0" algn="l">
                        <a:spcBef>
                          <a:spcPts val="0"/>
                        </a:spcBef>
                        <a:spcAft>
                          <a:spcPts val="0"/>
                        </a:spcAft>
                        <a:buNone/>
                      </a:pPr>
                      <a:r>
                        <a:rPr lang="en-IN" sz="1800"/>
                        <a:t>6</a:t>
                      </a:r>
                      <a:endParaRPr/>
                    </a:p>
                  </a:txBody>
                  <a:tcPr marT="45725" marB="45725" marR="91450" marL="91450"/>
                </a:tc>
                <a:tc>
                  <a:txBody>
                    <a:bodyPr/>
                    <a:lstStyle/>
                    <a:p>
                      <a:pPr indent="0" lvl="0" marL="0" marR="0" rtl="0" algn="l">
                        <a:spcBef>
                          <a:spcPts val="0"/>
                        </a:spcBef>
                        <a:spcAft>
                          <a:spcPts val="0"/>
                        </a:spcAft>
                        <a:buNone/>
                      </a:pPr>
                      <a:r>
                        <a:rPr lang="en-IN" sz="1800"/>
                        <a:t>Rate Calculator From Review Text</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231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IN" sz="1800"/>
                        <a:t>Average     </a:t>
                      </a:r>
                      <a:endParaRPr/>
                    </a:p>
                    <a:p>
                      <a:pPr indent="0" lvl="0" marL="0" marR="0" rtl="0" algn="l">
                        <a:spcBef>
                          <a:spcPts val="0"/>
                        </a:spcBef>
                        <a:spcAft>
                          <a:spcPts val="0"/>
                        </a:spcAft>
                        <a:buNone/>
                      </a:pPr>
                      <a:r>
                        <a:rPr lang="en-IN" sz="1800"/>
                        <a:t>Highly Recommended </a:t>
                      </a:r>
                      <a:endParaRPr/>
                    </a:p>
                    <a:p>
                      <a:pPr indent="0" lvl="0" marL="0" marR="0" rtl="0" algn="l">
                        <a:spcBef>
                          <a:spcPts val="0"/>
                        </a:spcBef>
                        <a:spcAft>
                          <a:spcPts val="0"/>
                        </a:spcAft>
                        <a:buNone/>
                      </a:pPr>
                      <a:r>
                        <a:rPr lang="en-IN" sz="1800"/>
                        <a:t>Below Average</a:t>
                      </a:r>
                      <a:endParaRPr/>
                    </a:p>
                  </a:txBody>
                  <a:tcPr marT="45725" marB="45725" marR="91450" marL="91450"/>
                </a:tc>
                <a:tc>
                  <a:txBody>
                    <a:bodyPr/>
                    <a:lstStyle/>
                    <a:p>
                      <a:pPr indent="0" lvl="0" marL="0" marR="0" rtl="0" algn="r">
                        <a:spcBef>
                          <a:spcPts val="0"/>
                        </a:spcBef>
                        <a:spcAft>
                          <a:spcPts val="0"/>
                        </a:spcAft>
                        <a:buNone/>
                      </a:pPr>
                      <a:r>
                        <a:rPr lang="en-IN" sz="1800"/>
                        <a:t>4891</a:t>
                      </a:r>
                      <a:endParaRPr/>
                    </a:p>
                    <a:p>
                      <a:pPr indent="0" lvl="0" marL="0" marR="0" rtl="0" algn="r">
                        <a:spcBef>
                          <a:spcPts val="0"/>
                        </a:spcBef>
                        <a:spcAft>
                          <a:spcPts val="0"/>
                        </a:spcAft>
                        <a:buNone/>
                      </a:pPr>
                      <a:r>
                        <a:rPr lang="en-IN" sz="1800"/>
                        <a:t>2770</a:t>
                      </a:r>
                      <a:endParaRPr/>
                    </a:p>
                    <a:p>
                      <a:pPr indent="0" lvl="0" marL="0" marR="0" rtl="0" algn="r">
                        <a:spcBef>
                          <a:spcPts val="0"/>
                        </a:spcBef>
                        <a:spcAft>
                          <a:spcPts val="0"/>
                        </a:spcAft>
                        <a:buNone/>
                      </a:pPr>
                      <a:r>
                        <a:rPr lang="en-IN" sz="1800"/>
                        <a:t>1467</a:t>
                      </a:r>
                      <a:endParaRPr/>
                    </a:p>
                  </a:txBody>
                  <a:tcPr marT="45725" marB="45725" marR="91450" marL="91450"/>
                </a:tc>
                <a:tc>
                  <a:txBody>
                    <a:bodyPr/>
                    <a:lstStyle/>
                    <a:p>
                      <a:pPr indent="0" lvl="0" marL="0" marR="0" rtl="0" algn="r">
                        <a:spcBef>
                          <a:spcPts val="0"/>
                        </a:spcBef>
                        <a:spcAft>
                          <a:spcPts val="0"/>
                        </a:spcAft>
                        <a:buNone/>
                      </a:pPr>
                      <a:r>
                        <a:rPr lang="en-IN" sz="1800"/>
                        <a:t>4891</a:t>
                      </a:r>
                      <a:endParaRPr/>
                    </a:p>
                    <a:p>
                      <a:pPr indent="0" lvl="0" marL="0" marR="0" rtl="0" algn="r">
                        <a:spcBef>
                          <a:spcPts val="0"/>
                        </a:spcBef>
                        <a:spcAft>
                          <a:spcPts val="0"/>
                        </a:spcAft>
                        <a:buNone/>
                      </a:pPr>
                      <a:r>
                        <a:rPr lang="en-IN" sz="1800"/>
                        <a:t>4891</a:t>
                      </a:r>
                      <a:endParaRPr/>
                    </a:p>
                    <a:p>
                      <a:pPr indent="0" lvl="0" marL="0" marR="0" rtl="0" algn="r">
                        <a:spcBef>
                          <a:spcPts val="0"/>
                        </a:spcBef>
                        <a:spcAft>
                          <a:spcPts val="0"/>
                        </a:spcAft>
                        <a:buNone/>
                      </a:pPr>
                      <a:r>
                        <a:rPr lang="en-IN" sz="1800"/>
                        <a:t>4891</a:t>
                      </a:r>
                      <a:endParaRPr/>
                    </a:p>
                  </a:txBody>
                  <a:tcPr marT="45725" marB="45725" marR="91450" marL="91450"/>
                </a:tc>
              </a:tr>
              <a:tr h="8570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IN" sz="1800"/>
                        <a:t>Number of Records</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r">
                        <a:spcBef>
                          <a:spcPts val="0"/>
                        </a:spcBef>
                        <a:spcAft>
                          <a:spcPts val="0"/>
                        </a:spcAft>
                        <a:buNone/>
                      </a:pPr>
                      <a:r>
                        <a:rPr lang="en-IN" sz="1800"/>
                        <a:t>14673</a:t>
                      </a:r>
                      <a:endParaRPr/>
                    </a:p>
                  </a:txBody>
                  <a:tcPr marT="45725" marB="45725" marR="91450" marL="91450"/>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2"/>
          <p:cNvSpPr txBox="1"/>
          <p:nvPr>
            <p:ph idx="1" type="body"/>
          </p:nvPr>
        </p:nvSpPr>
        <p:spPr>
          <a:xfrm>
            <a:off x="463550" y="1640784"/>
            <a:ext cx="11260279" cy="357643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1600"/>
              <a:buFont typeface="Calibri"/>
              <a:buChar char="•"/>
            </a:pPr>
            <a:r>
              <a:rPr lang="en-IN"/>
              <a:t>From sklearn model imported train_test_split program</a:t>
            </a:r>
            <a:endParaRPr/>
          </a:p>
          <a:p>
            <a:pPr indent="-127000" lvl="0" marL="228600" rtl="0" algn="l">
              <a:lnSpc>
                <a:spcPct val="90000"/>
              </a:lnSpc>
              <a:spcBef>
                <a:spcPts val="1000"/>
              </a:spcBef>
              <a:spcAft>
                <a:spcPts val="0"/>
              </a:spcAft>
              <a:buClr>
                <a:srgbClr val="262626"/>
              </a:buClr>
              <a:buSzPts val="1600"/>
              <a:buFont typeface="Calibri"/>
              <a:buNone/>
            </a:pPr>
            <a:r>
              <a:t/>
            </a:r>
            <a:endParaRPr/>
          </a:p>
          <a:p>
            <a:pPr indent="-228600" lvl="0" marL="228600" rtl="0" algn="l">
              <a:lnSpc>
                <a:spcPct val="90000"/>
              </a:lnSpc>
              <a:spcBef>
                <a:spcPts val="1000"/>
              </a:spcBef>
              <a:spcAft>
                <a:spcPts val="0"/>
              </a:spcAft>
              <a:buClr>
                <a:srgbClr val="262626"/>
              </a:buClr>
              <a:buSzPts val="1600"/>
              <a:buFont typeface="Calibri"/>
              <a:buChar char="•"/>
            </a:pPr>
            <a:r>
              <a:rPr lang="en-IN"/>
              <a:t>By this the data got split accordingly</a:t>
            </a:r>
            <a:endParaRPr/>
          </a:p>
          <a:p>
            <a:pPr indent="-127000" lvl="0" marL="228600" rtl="0" algn="l">
              <a:lnSpc>
                <a:spcPct val="90000"/>
              </a:lnSpc>
              <a:spcBef>
                <a:spcPts val="1000"/>
              </a:spcBef>
              <a:spcAft>
                <a:spcPts val="0"/>
              </a:spcAft>
              <a:buClr>
                <a:srgbClr val="262626"/>
              </a:buClr>
              <a:buSzPts val="1600"/>
              <a:buFont typeface="Calibri"/>
              <a:buNone/>
            </a:pPr>
            <a:r>
              <a:t/>
            </a:r>
            <a:endParaRPr/>
          </a:p>
          <a:p>
            <a:pPr indent="-127000" lvl="0" marL="228600" rtl="0" algn="l">
              <a:lnSpc>
                <a:spcPct val="90000"/>
              </a:lnSpc>
              <a:spcBef>
                <a:spcPts val="1000"/>
              </a:spcBef>
              <a:spcAft>
                <a:spcPts val="0"/>
              </a:spcAft>
              <a:buClr>
                <a:srgbClr val="262626"/>
              </a:buClr>
              <a:buSzPts val="1600"/>
              <a:buFont typeface="Calibri"/>
              <a:buNone/>
            </a:pPr>
            <a:r>
              <a:t/>
            </a:r>
            <a:endParaRPr/>
          </a:p>
        </p:txBody>
      </p:sp>
      <p:sp>
        <p:nvSpPr>
          <p:cNvPr id="535" name="Google Shape;535;p52"/>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Split the Data into Train &amp; Test Data</a:t>
            </a:r>
            <a:endParaRPr/>
          </a:p>
        </p:txBody>
      </p:sp>
      <p:graphicFrame>
        <p:nvGraphicFramePr>
          <p:cNvPr id="536" name="Google Shape;536;p52"/>
          <p:cNvGraphicFramePr/>
          <p:nvPr/>
        </p:nvGraphicFramePr>
        <p:xfrm>
          <a:off x="2762332" y="2983834"/>
          <a:ext cx="3000000" cy="3000000"/>
        </p:xfrm>
        <a:graphic>
          <a:graphicData uri="http://schemas.openxmlformats.org/drawingml/2006/table">
            <a:tbl>
              <a:tblPr bandRow="1" firstRow="1">
                <a:noFill/>
                <a:tableStyleId>{3F997AA4-CB30-4BBE-A97B-1CD838E2E7C9}</a:tableStyleId>
              </a:tblPr>
              <a:tblGrid>
                <a:gridCol w="2631150"/>
                <a:gridCol w="2709325"/>
                <a:gridCol w="789725"/>
              </a:tblGrid>
              <a:tr h="370850">
                <a:tc>
                  <a:txBody>
                    <a:bodyPr/>
                    <a:lstStyle/>
                    <a:p>
                      <a:pPr indent="0" lvl="0" marL="0" marR="0" rtl="0" algn="l">
                        <a:spcBef>
                          <a:spcPts val="0"/>
                        </a:spcBef>
                        <a:spcAft>
                          <a:spcPts val="0"/>
                        </a:spcAft>
                        <a:buNone/>
                      </a:pPr>
                      <a:r>
                        <a:rPr lang="en-IN" sz="1800"/>
                        <a:t>Type</a:t>
                      </a:r>
                      <a:endParaRPr/>
                    </a:p>
                  </a:txBody>
                  <a:tcPr marT="45725" marB="45725" marR="91450" marL="91450"/>
                </a:tc>
                <a:tc>
                  <a:txBody>
                    <a:bodyPr/>
                    <a:lstStyle/>
                    <a:p>
                      <a:pPr indent="0" lvl="0" marL="0" marR="0" rtl="0" algn="l">
                        <a:spcBef>
                          <a:spcPts val="0"/>
                        </a:spcBef>
                        <a:spcAft>
                          <a:spcPts val="0"/>
                        </a:spcAft>
                        <a:buNone/>
                      </a:pPr>
                      <a:r>
                        <a:rPr lang="en-IN" sz="1800"/>
                        <a:t>Number of Records</a:t>
                      </a:r>
                      <a:endParaRPr/>
                    </a:p>
                  </a:txBody>
                  <a:tcPr marT="45725" marB="45725" marR="91450" marL="91450"/>
                </a:tc>
                <a:tc>
                  <a:txBody>
                    <a:bodyPr/>
                    <a:lstStyle/>
                    <a:p>
                      <a:pPr indent="0" lvl="0" marL="0" marR="0" rtl="0" algn="l">
                        <a:spcBef>
                          <a:spcPts val="0"/>
                        </a:spcBef>
                        <a:spcAft>
                          <a:spcPts val="0"/>
                        </a:spcAft>
                        <a:buNone/>
                      </a:pPr>
                      <a:r>
                        <a:rPr lang="en-IN" sz="1800"/>
                        <a:t>%</a:t>
                      </a:r>
                      <a:endParaRPr/>
                    </a:p>
                  </a:txBody>
                  <a:tcPr marT="45725" marB="45725" marR="91450" marL="91450"/>
                </a:tc>
              </a:tr>
              <a:tr h="370850">
                <a:tc>
                  <a:txBody>
                    <a:bodyPr/>
                    <a:lstStyle/>
                    <a:p>
                      <a:pPr indent="0" lvl="0" marL="0" marR="0" rtl="0" algn="l">
                        <a:spcBef>
                          <a:spcPts val="0"/>
                        </a:spcBef>
                        <a:spcAft>
                          <a:spcPts val="0"/>
                        </a:spcAft>
                        <a:buNone/>
                      </a:pPr>
                      <a:r>
                        <a:rPr lang="en-IN" sz="1800"/>
                        <a:t>Train</a:t>
                      </a:r>
                      <a:endParaRPr/>
                    </a:p>
                  </a:txBody>
                  <a:tcPr marT="45725" marB="45725" marR="91450" marL="91450"/>
                </a:tc>
                <a:tc>
                  <a:txBody>
                    <a:bodyPr/>
                    <a:lstStyle/>
                    <a:p>
                      <a:pPr indent="0" lvl="0" marL="0" marR="0" rtl="0" algn="l">
                        <a:spcBef>
                          <a:spcPts val="0"/>
                        </a:spcBef>
                        <a:spcAft>
                          <a:spcPts val="0"/>
                        </a:spcAft>
                        <a:buNone/>
                      </a:pPr>
                      <a:r>
                        <a:rPr lang="en-IN" sz="1800"/>
                        <a:t>9830</a:t>
                      </a:r>
                      <a:endParaRPr/>
                    </a:p>
                  </a:txBody>
                  <a:tcPr marT="45725" marB="45725" marR="91450" marL="91450"/>
                </a:tc>
                <a:tc>
                  <a:txBody>
                    <a:bodyPr/>
                    <a:lstStyle/>
                    <a:p>
                      <a:pPr indent="0" lvl="0" marL="0" marR="0" rtl="0" algn="l">
                        <a:spcBef>
                          <a:spcPts val="0"/>
                        </a:spcBef>
                        <a:spcAft>
                          <a:spcPts val="0"/>
                        </a:spcAft>
                        <a:buNone/>
                      </a:pPr>
                      <a:r>
                        <a:rPr lang="en-IN" sz="1800"/>
                        <a:t>67</a:t>
                      </a:r>
                      <a:endParaRPr/>
                    </a:p>
                  </a:txBody>
                  <a:tcPr marT="45725" marB="45725" marR="91450" marL="91450"/>
                </a:tc>
              </a:tr>
              <a:tr h="370850">
                <a:tc>
                  <a:txBody>
                    <a:bodyPr/>
                    <a:lstStyle/>
                    <a:p>
                      <a:pPr indent="0" lvl="0" marL="0" marR="0" rtl="0" algn="l">
                        <a:spcBef>
                          <a:spcPts val="0"/>
                        </a:spcBef>
                        <a:spcAft>
                          <a:spcPts val="0"/>
                        </a:spcAft>
                        <a:buNone/>
                      </a:pPr>
                      <a:r>
                        <a:rPr lang="en-IN" sz="1800"/>
                        <a:t>Test</a:t>
                      </a:r>
                      <a:endParaRPr/>
                    </a:p>
                  </a:txBody>
                  <a:tcPr marT="45725" marB="45725" marR="91450" marL="91450"/>
                </a:tc>
                <a:tc>
                  <a:txBody>
                    <a:bodyPr/>
                    <a:lstStyle/>
                    <a:p>
                      <a:pPr indent="0" lvl="0" marL="0" marR="0" rtl="0" algn="l">
                        <a:spcBef>
                          <a:spcPts val="0"/>
                        </a:spcBef>
                        <a:spcAft>
                          <a:spcPts val="0"/>
                        </a:spcAft>
                        <a:buNone/>
                      </a:pPr>
                      <a:r>
                        <a:rPr lang="en-IN" sz="1800"/>
                        <a:t>4843</a:t>
                      </a:r>
                      <a:endParaRPr/>
                    </a:p>
                  </a:txBody>
                  <a:tcPr marT="45725" marB="45725" marR="91450" marL="91450"/>
                </a:tc>
                <a:tc>
                  <a:txBody>
                    <a:bodyPr/>
                    <a:lstStyle/>
                    <a:p>
                      <a:pPr indent="0" lvl="0" marL="0" marR="0" rtl="0" algn="l">
                        <a:spcBef>
                          <a:spcPts val="0"/>
                        </a:spcBef>
                        <a:spcAft>
                          <a:spcPts val="0"/>
                        </a:spcAft>
                        <a:buNone/>
                      </a:pPr>
                      <a:r>
                        <a:rPr lang="en-IN" sz="1800"/>
                        <a:t>33</a:t>
                      </a:r>
                      <a:endParaRPr/>
                    </a:p>
                  </a:txBody>
                  <a:tcPr marT="45725" marB="45725" marR="91450" marL="91450"/>
                </a:tc>
              </a:tr>
              <a:tr h="370850">
                <a:tc>
                  <a:txBody>
                    <a:bodyPr/>
                    <a:lstStyle/>
                    <a:p>
                      <a:pPr indent="0" lvl="0" marL="0" marR="0" rtl="0" algn="l">
                        <a:spcBef>
                          <a:spcPts val="0"/>
                        </a:spcBef>
                        <a:spcAft>
                          <a:spcPts val="0"/>
                        </a:spcAft>
                        <a:buNone/>
                      </a:pPr>
                      <a:r>
                        <a:rPr lang="en-IN" sz="1800"/>
                        <a:t>Total</a:t>
                      </a:r>
                      <a:endParaRPr/>
                    </a:p>
                  </a:txBody>
                  <a:tcPr marT="45725" marB="45725" marR="91450" marL="91450"/>
                </a:tc>
                <a:tc>
                  <a:txBody>
                    <a:bodyPr/>
                    <a:lstStyle/>
                    <a:p>
                      <a:pPr indent="0" lvl="0" marL="0" marR="0" rtl="0" algn="l">
                        <a:spcBef>
                          <a:spcPts val="0"/>
                        </a:spcBef>
                        <a:spcAft>
                          <a:spcPts val="0"/>
                        </a:spcAft>
                        <a:buNone/>
                      </a:pPr>
                      <a:r>
                        <a:rPr lang="en-IN" sz="1800"/>
                        <a:t>14963</a:t>
                      </a:r>
                      <a:endParaRPr/>
                    </a:p>
                  </a:txBody>
                  <a:tcPr marT="45725" marB="45725" marR="91450" marL="91450"/>
                </a:tc>
                <a:tc>
                  <a:txBody>
                    <a:bodyPr/>
                    <a:lstStyle/>
                    <a:p>
                      <a:pPr indent="0" lvl="0" marL="0" marR="0" rtl="0" algn="l">
                        <a:spcBef>
                          <a:spcPts val="0"/>
                        </a:spcBef>
                        <a:spcAft>
                          <a:spcPts val="0"/>
                        </a:spcAft>
                        <a:buNone/>
                      </a:pPr>
                      <a:r>
                        <a:rPr lang="en-IN" sz="1800"/>
                        <a:t>100</a:t>
                      </a:r>
                      <a:endParaRPr/>
                    </a:p>
                  </a:txBody>
                  <a:tcPr marT="45725" marB="45725" marR="91450" marL="91450"/>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3"/>
          <p:cNvSpPr txBox="1"/>
          <p:nvPr>
            <p:ph idx="1" type="body"/>
          </p:nvPr>
        </p:nvSpPr>
        <p:spPr>
          <a:xfrm>
            <a:off x="463550" y="2155178"/>
            <a:ext cx="11260279" cy="357643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3200"/>
              <a:buFont typeface="Arial"/>
              <a:buChar char="•"/>
            </a:pPr>
            <a:r>
              <a:rPr lang="en-IN" sz="3200"/>
              <a:t>Decision Tree Classifier</a:t>
            </a:r>
            <a:endParaRPr/>
          </a:p>
          <a:p>
            <a:pPr indent="-228600" lvl="0" marL="228600" rtl="0" algn="l">
              <a:lnSpc>
                <a:spcPct val="90000"/>
              </a:lnSpc>
              <a:spcBef>
                <a:spcPts val="1000"/>
              </a:spcBef>
              <a:spcAft>
                <a:spcPts val="0"/>
              </a:spcAft>
              <a:buClr>
                <a:srgbClr val="262626"/>
              </a:buClr>
              <a:buSzPts val="3200"/>
              <a:buFont typeface="Arial"/>
              <a:buChar char="•"/>
            </a:pPr>
            <a:r>
              <a:rPr lang="en-IN" sz="3200"/>
              <a:t>Random forest Classifier </a:t>
            </a:r>
            <a:endParaRPr/>
          </a:p>
          <a:p>
            <a:pPr indent="0" lvl="0" marL="0" rtl="0" algn="l">
              <a:lnSpc>
                <a:spcPct val="90000"/>
              </a:lnSpc>
              <a:spcBef>
                <a:spcPts val="1000"/>
              </a:spcBef>
              <a:spcAft>
                <a:spcPts val="0"/>
              </a:spcAft>
              <a:buClr>
                <a:srgbClr val="262626"/>
              </a:buClr>
              <a:buSzPts val="3200"/>
              <a:buNone/>
            </a:pPr>
            <a:r>
              <a:t/>
            </a:r>
            <a:endParaRPr sz="3200"/>
          </a:p>
          <a:p>
            <a:pPr indent="-127000" lvl="0" marL="228600" rtl="0" algn="l">
              <a:lnSpc>
                <a:spcPct val="90000"/>
              </a:lnSpc>
              <a:spcBef>
                <a:spcPts val="1000"/>
              </a:spcBef>
              <a:spcAft>
                <a:spcPts val="0"/>
              </a:spcAft>
              <a:buClr>
                <a:srgbClr val="262626"/>
              </a:buClr>
              <a:buSzPts val="1600"/>
              <a:buFont typeface="Calibri"/>
              <a:buNone/>
            </a:pPr>
            <a:r>
              <a:t/>
            </a:r>
            <a:endParaRPr/>
          </a:p>
        </p:txBody>
      </p:sp>
      <p:sp>
        <p:nvSpPr>
          <p:cNvPr id="542" name="Google Shape;542;p53"/>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Model Tested are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4"/>
          <p:cNvSpPr txBox="1"/>
          <p:nvPr>
            <p:ph type="title"/>
          </p:nvPr>
        </p:nvSpPr>
        <p:spPr>
          <a:xfrm>
            <a:off x="463550" y="478702"/>
            <a:ext cx="11260278" cy="7132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Decision Tree Classifier</a:t>
            </a:r>
            <a:endParaRPr/>
          </a:p>
        </p:txBody>
      </p:sp>
      <p:graphicFrame>
        <p:nvGraphicFramePr>
          <p:cNvPr id="548" name="Google Shape;548;p54"/>
          <p:cNvGraphicFramePr/>
          <p:nvPr/>
        </p:nvGraphicFramePr>
        <p:xfrm>
          <a:off x="1440779" y="1191918"/>
          <a:ext cx="3000000" cy="3000000"/>
        </p:xfrm>
        <a:graphic>
          <a:graphicData uri="http://schemas.openxmlformats.org/drawingml/2006/table">
            <a:tbl>
              <a:tblPr>
                <a:noFill/>
                <a:tableStyleId>{00174DE9-E7C4-49B0-9A2F-7A429B243C13}</a:tableStyleId>
              </a:tblPr>
              <a:tblGrid>
                <a:gridCol w="3270575"/>
                <a:gridCol w="1697125"/>
                <a:gridCol w="1697125"/>
                <a:gridCol w="1697125"/>
                <a:gridCol w="1716575"/>
              </a:tblGrid>
              <a:tr h="539375">
                <a:tc gridSpan="5">
                  <a:txBody>
                    <a:bodyPr/>
                    <a:lstStyle/>
                    <a:p>
                      <a:pPr indent="0" lvl="0" marL="0" marR="0" rtl="0" algn="ctr">
                        <a:spcBef>
                          <a:spcPts val="0"/>
                        </a:spcBef>
                        <a:spcAft>
                          <a:spcPts val="0"/>
                        </a:spcAft>
                        <a:buNone/>
                      </a:pPr>
                      <a:r>
                        <a:rPr b="0" i="0" lang="en-IN" sz="1900" u="none" strike="noStrike">
                          <a:solidFill>
                            <a:srgbClr val="FF0000"/>
                          </a:solidFill>
                          <a:latin typeface="Arial"/>
                          <a:ea typeface="Arial"/>
                          <a:cs typeface="Arial"/>
                          <a:sym typeface="Arial"/>
                        </a:rPr>
                        <a:t>DecisionTreeClassification Report</a:t>
                      </a:r>
                      <a:endParaRPr b="0" i="0" sz="3500" u="none" strike="noStrike">
                        <a:latin typeface="Arial"/>
                        <a:ea typeface="Arial"/>
                        <a:cs typeface="Arial"/>
                        <a:sym typeface="Arial"/>
                      </a:endParaRPr>
                    </a:p>
                  </a:txBody>
                  <a:tcPr marT="87950" marB="87950" marR="175875" marL="1758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hMerge="1"/>
                <a:tc hMerge="1"/>
                <a:tc hMerge="1"/>
                <a:tc hMerge="1"/>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 </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precision</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recall</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f1-score</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support</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Average</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0.69</a:t>
                      </a:r>
                      <a:endParaRPr b="0" i="0" sz="19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Arial"/>
                          <a:ea typeface="Arial"/>
                          <a:cs typeface="Arial"/>
                          <a:sym typeface="Arial"/>
                        </a:rPr>
                        <a:t>0.62</a:t>
                      </a:r>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Arial"/>
                          <a:ea typeface="Arial"/>
                          <a:cs typeface="Arial"/>
                          <a:sym typeface="Arial"/>
                        </a:rPr>
                        <a:t>0.65</a:t>
                      </a:r>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latin typeface="Arial"/>
                          <a:ea typeface="Arial"/>
                          <a:cs typeface="Arial"/>
                          <a:sym typeface="Arial"/>
                        </a:rPr>
                        <a:t>1668</a:t>
                      </a:r>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Below Average</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0.72 </a:t>
                      </a:r>
                      <a:endParaRPr b="0" i="0" sz="19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Arial"/>
                          <a:ea typeface="Arial"/>
                          <a:cs typeface="Arial"/>
                          <a:sym typeface="Arial"/>
                        </a:rPr>
                        <a:t>0.83</a:t>
                      </a:r>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Arial"/>
                          <a:ea typeface="Arial"/>
                          <a:cs typeface="Arial"/>
                          <a:sym typeface="Arial"/>
                        </a:rPr>
                        <a:t>077</a:t>
                      </a:r>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latin typeface="Arial"/>
                          <a:ea typeface="Arial"/>
                          <a:cs typeface="Arial"/>
                          <a:sym typeface="Arial"/>
                        </a:rPr>
                        <a:t>1583</a:t>
                      </a:r>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Highly Recommended</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0.72 </a:t>
                      </a:r>
                      <a:endParaRPr b="0" i="0" sz="19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Arial"/>
                          <a:ea typeface="Arial"/>
                          <a:cs typeface="Arial"/>
                          <a:sym typeface="Arial"/>
                        </a:rPr>
                        <a:t>0.68</a:t>
                      </a:r>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Arial"/>
                          <a:ea typeface="Arial"/>
                          <a:cs typeface="Arial"/>
                          <a:sym typeface="Arial"/>
                        </a:rPr>
                        <a:t>0.70</a:t>
                      </a:r>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1592</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Accuracy</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0.71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latin typeface="Arial"/>
                          <a:ea typeface="Arial"/>
                          <a:cs typeface="Arial"/>
                          <a:sym typeface="Arial"/>
                        </a:rPr>
                        <a:t>4843</a:t>
                      </a:r>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macro avg</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0.71</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latin typeface="Arial"/>
                          <a:ea typeface="Arial"/>
                          <a:cs typeface="Arial"/>
                          <a:sym typeface="Arial"/>
                        </a:rPr>
                        <a:t>0.71</a:t>
                      </a:r>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latin typeface="Arial"/>
                          <a:ea typeface="Arial"/>
                          <a:cs typeface="Arial"/>
                          <a:sym typeface="Arial"/>
                        </a:rPr>
                        <a:t>0.71</a:t>
                      </a:r>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r>
                        <a:rPr b="0" i="0" lang="en-IN" sz="1900" u="none" strike="noStrike">
                          <a:latin typeface="Arial"/>
                          <a:ea typeface="Arial"/>
                          <a:cs typeface="Arial"/>
                          <a:sym typeface="Arial"/>
                        </a:rPr>
                        <a:t>4843</a:t>
                      </a:r>
                      <a:r>
                        <a:rPr b="0" i="0" lang="en-IN" sz="1900" u="none" strike="noStrike">
                          <a:solidFill>
                            <a:srgbClr val="000000"/>
                          </a:solidFill>
                          <a:latin typeface="Calibri"/>
                          <a:ea typeface="Calibri"/>
                          <a:cs typeface="Calibri"/>
                          <a:sym typeface="Calibri"/>
                        </a:rPr>
                        <a:t>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weighted avg</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r>
                        <a:rPr b="0" i="0" lang="en-IN" sz="1900" u="none" strike="noStrike">
                          <a:latin typeface="Arial"/>
                          <a:ea typeface="Arial"/>
                          <a:cs typeface="Arial"/>
                          <a:sym typeface="Arial"/>
                        </a:rPr>
                        <a:t>0.71</a:t>
                      </a:r>
                      <a:r>
                        <a:rPr b="0" i="0" lang="en-IN" sz="1900" u="none" strike="noStrike">
                          <a:solidFill>
                            <a:srgbClr val="000000"/>
                          </a:solidFill>
                          <a:latin typeface="Calibri"/>
                          <a:ea typeface="Calibri"/>
                          <a:cs typeface="Calibri"/>
                          <a:sym typeface="Calibri"/>
                        </a:rPr>
                        <a:t>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r>
                        <a:rPr b="0" i="0" lang="en-IN" sz="1900" u="none" strike="noStrike">
                          <a:latin typeface="Arial"/>
                          <a:ea typeface="Arial"/>
                          <a:cs typeface="Arial"/>
                          <a:sym typeface="Arial"/>
                        </a:rPr>
                        <a:t>0.71</a:t>
                      </a:r>
                      <a:r>
                        <a:rPr b="0" i="0" lang="en-IN" sz="1900" u="none" strike="noStrike">
                          <a:solidFill>
                            <a:srgbClr val="000000"/>
                          </a:solidFill>
                          <a:latin typeface="Calibri"/>
                          <a:ea typeface="Calibri"/>
                          <a:cs typeface="Calibri"/>
                          <a:sym typeface="Calibri"/>
                        </a:rPr>
                        <a:t>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0.71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r>
                        <a:rPr b="0" i="0" lang="en-IN" sz="1900" u="none" strike="noStrike">
                          <a:latin typeface="Arial"/>
                          <a:ea typeface="Arial"/>
                          <a:cs typeface="Arial"/>
                          <a:sym typeface="Arial"/>
                        </a:rPr>
                        <a:t>4843</a:t>
                      </a:r>
                      <a:r>
                        <a:rPr b="0" i="0" lang="en-IN" sz="1900" u="none" strike="noStrike">
                          <a:solidFill>
                            <a:srgbClr val="000000"/>
                          </a:solidFill>
                          <a:latin typeface="Calibri"/>
                          <a:ea typeface="Calibri"/>
                          <a:cs typeface="Calibri"/>
                          <a:sym typeface="Calibri"/>
                        </a:rPr>
                        <a:t> </a:t>
                      </a:r>
                      <a:endParaRPr b="0" i="0" sz="19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49" name="Google Shape;549;p54"/>
          <p:cNvSpPr/>
          <p:nvPr/>
        </p:nvSpPr>
        <p:spPr>
          <a:xfrm>
            <a:off x="1514474" y="5450650"/>
            <a:ext cx="10078500" cy="430800"/>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B0F0"/>
              </a:buClr>
              <a:buSzPts val="2800"/>
              <a:buFont typeface="Arial"/>
              <a:buNone/>
            </a:pPr>
            <a:r>
              <a:rPr b="0" i="0" lang="en-IN" sz="2800" u="none" cap="none" strike="noStrike">
                <a:solidFill>
                  <a:srgbClr val="00B0F0"/>
                </a:solidFill>
                <a:latin typeface="Arial"/>
                <a:ea typeface="Arial"/>
                <a:cs typeface="Arial"/>
                <a:sym typeface="Arial"/>
              </a:rPr>
              <a:t>The project accuracy is Decision Tree Classifier </a:t>
            </a:r>
            <a:r>
              <a:rPr lang="en-IN" sz="2800">
                <a:solidFill>
                  <a:srgbClr val="92D050"/>
                </a:solidFill>
                <a:latin typeface="Arial"/>
                <a:ea typeface="Arial"/>
                <a:cs typeface="Arial"/>
                <a:sym typeface="Arial"/>
              </a:rPr>
              <a:t>7</a:t>
            </a:r>
            <a:r>
              <a:rPr b="0" i="0" lang="en-IN" sz="2800" u="none" cap="none" strike="noStrike">
                <a:solidFill>
                  <a:srgbClr val="92D050"/>
                </a:solidFill>
                <a:latin typeface="Arial"/>
                <a:ea typeface="Arial"/>
                <a:cs typeface="Arial"/>
                <a:sym typeface="Arial"/>
              </a:rPr>
              <a:t>1.0 %</a:t>
            </a:r>
            <a:r>
              <a:rPr b="0" i="0" lang="en-IN" sz="2800" u="none" cap="none" strike="noStrike">
                <a:solidFill>
                  <a:srgbClr val="92D050"/>
                </a:solidFill>
                <a:latin typeface="Calibri"/>
                <a:ea typeface="Calibri"/>
                <a:cs typeface="Calibri"/>
                <a:sym typeface="Calibri"/>
              </a:rPr>
              <a:t> </a:t>
            </a:r>
            <a:endParaRPr b="0" i="0" sz="2800" u="none" cap="none" strike="noStrike">
              <a:solidFill>
                <a:srgbClr val="92D05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5"/>
          <p:cNvSpPr txBox="1"/>
          <p:nvPr>
            <p:ph type="title"/>
          </p:nvPr>
        </p:nvSpPr>
        <p:spPr>
          <a:xfrm>
            <a:off x="463550" y="478702"/>
            <a:ext cx="11260278" cy="7132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RandomForestClassifier</a:t>
            </a:r>
            <a:endParaRPr/>
          </a:p>
        </p:txBody>
      </p:sp>
      <p:graphicFrame>
        <p:nvGraphicFramePr>
          <p:cNvPr id="555" name="Google Shape;555;p55"/>
          <p:cNvGraphicFramePr/>
          <p:nvPr/>
        </p:nvGraphicFramePr>
        <p:xfrm>
          <a:off x="1450109" y="1755896"/>
          <a:ext cx="3000000" cy="3000000"/>
        </p:xfrm>
        <a:graphic>
          <a:graphicData uri="http://schemas.openxmlformats.org/drawingml/2006/table">
            <a:tbl>
              <a:tblPr>
                <a:noFill/>
                <a:tableStyleId>{00174DE9-E7C4-49B0-9A2F-7A429B243C13}</a:tableStyleId>
              </a:tblPr>
              <a:tblGrid>
                <a:gridCol w="3270575"/>
                <a:gridCol w="1697125"/>
                <a:gridCol w="1697125"/>
                <a:gridCol w="1697125"/>
                <a:gridCol w="1716575"/>
              </a:tblGrid>
              <a:tr h="539375">
                <a:tc gridSpan="5">
                  <a:txBody>
                    <a:bodyPr/>
                    <a:lstStyle/>
                    <a:p>
                      <a:pPr indent="0" lvl="0" marL="0" marR="0" rtl="0" algn="ctr">
                        <a:spcBef>
                          <a:spcPts val="0"/>
                        </a:spcBef>
                        <a:spcAft>
                          <a:spcPts val="0"/>
                        </a:spcAft>
                        <a:buNone/>
                      </a:pPr>
                      <a:r>
                        <a:rPr b="0" i="0" lang="en-IN" sz="1900" u="none" strike="noStrike">
                          <a:solidFill>
                            <a:srgbClr val="FF0000"/>
                          </a:solidFill>
                          <a:latin typeface="Arial"/>
                          <a:ea typeface="Arial"/>
                          <a:cs typeface="Arial"/>
                          <a:sym typeface="Arial"/>
                        </a:rPr>
                        <a:t>RandomForestClassification Report</a:t>
                      </a:r>
                      <a:endParaRPr b="0" i="0" sz="3500" u="none" strike="noStrike">
                        <a:latin typeface="Arial"/>
                        <a:ea typeface="Arial"/>
                        <a:cs typeface="Arial"/>
                        <a:sym typeface="Arial"/>
                      </a:endParaRPr>
                    </a:p>
                  </a:txBody>
                  <a:tcPr marT="87950" marB="87950" marR="175875" marL="1758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hMerge="1"/>
                <a:tc hMerge="1"/>
                <a:tc hMerge="1"/>
                <a:tc hMerge="1"/>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 </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precision</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recall</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f1-score</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support</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Average</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0.82 </a:t>
                      </a:r>
                      <a:endParaRPr b="0" i="0" sz="35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0.76 </a:t>
                      </a:r>
                      <a:endParaRPr b="0" i="0" sz="35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0.79 </a:t>
                      </a:r>
                      <a:endParaRPr b="0" i="0" sz="35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1,002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Below Average</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0.80 </a:t>
                      </a:r>
                      <a:endParaRPr b="0" i="0" sz="35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0.91 </a:t>
                      </a:r>
                      <a:endParaRPr b="0" i="0" sz="35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0.85 </a:t>
                      </a:r>
                      <a:endParaRPr b="0" i="0" sz="35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976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Highly Recommended</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0.86 </a:t>
                      </a:r>
                      <a:endParaRPr b="0" i="0" sz="35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0.80 </a:t>
                      </a:r>
                      <a:endParaRPr b="0" i="0" sz="35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B050"/>
                          </a:solidFill>
                          <a:latin typeface="Calibri"/>
                          <a:ea typeface="Calibri"/>
                          <a:cs typeface="Calibri"/>
                          <a:sym typeface="Calibri"/>
                        </a:rPr>
                        <a:t>          0.83 </a:t>
                      </a:r>
                      <a:endParaRPr b="0" i="0" sz="3500" u="none" strike="noStrike">
                        <a:solidFill>
                          <a:srgbClr val="00B050"/>
                        </a:solidFill>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957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accuracy</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0.83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2,935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macro avg</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0.83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0.83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0.83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2,935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825">
                <a:tc>
                  <a:txBody>
                    <a:bodyPr/>
                    <a:lstStyle/>
                    <a:p>
                      <a:pPr indent="0" lvl="0" marL="0" marR="0" rtl="0" algn="l">
                        <a:spcBef>
                          <a:spcPts val="0"/>
                        </a:spcBef>
                        <a:spcAft>
                          <a:spcPts val="0"/>
                        </a:spcAft>
                        <a:buNone/>
                      </a:pPr>
                      <a:r>
                        <a:rPr b="0" i="0" lang="en-IN" sz="1900" u="none" strike="noStrike">
                          <a:solidFill>
                            <a:srgbClr val="000000"/>
                          </a:solidFill>
                          <a:latin typeface="Arial"/>
                          <a:ea typeface="Arial"/>
                          <a:cs typeface="Arial"/>
                          <a:sym typeface="Arial"/>
                        </a:rPr>
                        <a:t>weighted avg</a:t>
                      </a:r>
                      <a:endParaRPr b="0" i="0" sz="3500" u="none" strike="noStrike">
                        <a:latin typeface="Arial"/>
                        <a:ea typeface="Arial"/>
                        <a:cs typeface="Arial"/>
                        <a:sym typeface="Arial"/>
                      </a:endParaRPr>
                    </a:p>
                  </a:txBody>
                  <a:tcPr marT="18325" marB="0" marR="18325" marL="183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0.83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0.83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0.82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IN" sz="1900" u="none" strike="noStrike">
                          <a:solidFill>
                            <a:srgbClr val="000000"/>
                          </a:solidFill>
                          <a:latin typeface="Calibri"/>
                          <a:ea typeface="Calibri"/>
                          <a:cs typeface="Calibri"/>
                          <a:sym typeface="Calibri"/>
                        </a:rPr>
                        <a:t>        2,935 </a:t>
                      </a:r>
                      <a:endParaRPr b="0" i="0" sz="3500" u="none" strike="noStrike">
                        <a:latin typeface="Arial"/>
                        <a:ea typeface="Arial"/>
                        <a:cs typeface="Arial"/>
                        <a:sym typeface="Arial"/>
                      </a:endParaRPr>
                    </a:p>
                  </a:txBody>
                  <a:tcPr marT="18325" marB="0" marR="18325" marL="183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56" name="Google Shape;556;p55"/>
          <p:cNvSpPr/>
          <p:nvPr/>
        </p:nvSpPr>
        <p:spPr>
          <a:xfrm>
            <a:off x="807551" y="5895525"/>
            <a:ext cx="10549500" cy="430800"/>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B0F0"/>
              </a:buClr>
              <a:buSzPts val="2800"/>
              <a:buFont typeface="Arial"/>
              <a:buNone/>
            </a:pPr>
            <a:r>
              <a:rPr b="0" i="0" lang="en-IN" sz="2800" u="none" cap="none" strike="noStrike">
                <a:solidFill>
                  <a:srgbClr val="00B0F0"/>
                </a:solidFill>
                <a:latin typeface="Arial"/>
                <a:ea typeface="Arial"/>
                <a:cs typeface="Arial"/>
                <a:sym typeface="Arial"/>
              </a:rPr>
              <a:t>The project accuracy is RandomForestClassifier </a:t>
            </a:r>
            <a:r>
              <a:rPr b="0" i="0" lang="en-IN" sz="2800" u="none" cap="none" strike="noStrike">
                <a:solidFill>
                  <a:srgbClr val="92D050"/>
                </a:solidFill>
                <a:latin typeface="Arial"/>
                <a:ea typeface="Arial"/>
                <a:cs typeface="Arial"/>
                <a:sym typeface="Arial"/>
              </a:rPr>
              <a:t>81.0 %</a:t>
            </a:r>
            <a:r>
              <a:rPr b="0" i="0" lang="en-IN" sz="2800" u="none" cap="none" strike="noStrike">
                <a:solidFill>
                  <a:srgbClr val="92D050"/>
                </a:solidFill>
                <a:latin typeface="Calibri"/>
                <a:ea typeface="Calibri"/>
                <a:cs typeface="Calibri"/>
                <a:sym typeface="Calibri"/>
              </a:rPr>
              <a:t> </a:t>
            </a:r>
            <a:endParaRPr b="0" i="0" sz="2800" u="none" cap="none" strike="noStrike">
              <a:solidFill>
                <a:srgbClr val="92D05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15bb8433b4e_0_0"/>
          <p:cNvSpPr txBox="1"/>
          <p:nvPr>
            <p:ph idx="1" type="body"/>
          </p:nvPr>
        </p:nvSpPr>
        <p:spPr>
          <a:xfrm>
            <a:off x="465900" y="1470503"/>
            <a:ext cx="11260200" cy="3576300"/>
          </a:xfrm>
          <a:prstGeom prst="rect">
            <a:avLst/>
          </a:prstGeom>
        </p:spPr>
        <p:txBody>
          <a:bodyPr anchorCtr="0" anchor="t" bIns="45700" lIns="91425" spcFirstLastPara="1" rIns="91425" wrap="square" tIns="45700">
            <a:normAutofit/>
          </a:bodyPr>
          <a:lstStyle/>
          <a:p>
            <a:pPr indent="-330200" lvl="0" marL="457200" rtl="0" algn="l">
              <a:spcBef>
                <a:spcPts val="1000"/>
              </a:spcBef>
              <a:spcAft>
                <a:spcPts val="0"/>
              </a:spcAft>
              <a:buSzPts val="1600"/>
              <a:buChar char="•"/>
            </a:pPr>
            <a:r>
              <a:rPr lang="en-IN"/>
              <a:t>Try new models and Increase the accuracy of the existing models</a:t>
            </a:r>
            <a:br>
              <a:rPr lang="en-IN"/>
            </a:br>
            <a:r>
              <a:rPr lang="en-IN"/>
              <a:t> </a:t>
            </a:r>
            <a:endParaRPr/>
          </a:p>
          <a:p>
            <a:pPr indent="-330200" lvl="0" marL="457200" rtl="0" algn="l">
              <a:spcBef>
                <a:spcPts val="0"/>
              </a:spcBef>
              <a:spcAft>
                <a:spcPts val="0"/>
              </a:spcAft>
              <a:buSzPts val="1600"/>
              <a:buChar char="•"/>
            </a:pPr>
            <a:r>
              <a:rPr lang="en-IN"/>
              <a:t>Extract data directly from Zomato</a:t>
            </a:r>
            <a:br>
              <a:rPr lang="en-IN"/>
            </a:br>
            <a:endParaRPr/>
          </a:p>
          <a:p>
            <a:pPr indent="-330200" lvl="0" marL="457200" rtl="0" algn="l">
              <a:spcBef>
                <a:spcPts val="0"/>
              </a:spcBef>
              <a:spcAft>
                <a:spcPts val="0"/>
              </a:spcAft>
              <a:buSzPts val="1600"/>
              <a:buChar char="•"/>
            </a:pPr>
            <a:r>
              <a:rPr lang="en-IN"/>
              <a:t>Test with live data</a:t>
            </a:r>
            <a:br>
              <a:rPr lang="en-IN"/>
            </a:br>
            <a:endParaRPr/>
          </a:p>
          <a:p>
            <a:pPr indent="-330200" lvl="0" marL="457200" rtl="0" algn="l">
              <a:spcBef>
                <a:spcPts val="0"/>
              </a:spcBef>
              <a:spcAft>
                <a:spcPts val="0"/>
              </a:spcAft>
              <a:buSzPts val="1600"/>
              <a:buChar char="•"/>
            </a:pPr>
            <a:r>
              <a:rPr lang="en-IN"/>
              <a:t>Build dashboards for the EDA analysis in </a:t>
            </a:r>
            <a:r>
              <a:rPr lang="en-IN"/>
              <a:t>tableau</a:t>
            </a:r>
            <a:endParaRPr/>
          </a:p>
          <a:p>
            <a:pPr indent="0" lvl="0" marL="457200" rtl="0" algn="l">
              <a:spcBef>
                <a:spcPts val="1000"/>
              </a:spcBef>
              <a:spcAft>
                <a:spcPts val="0"/>
              </a:spcAft>
              <a:buNone/>
            </a:pPr>
            <a:r>
              <a:t/>
            </a:r>
            <a:endParaRPr/>
          </a:p>
        </p:txBody>
      </p:sp>
      <p:sp>
        <p:nvSpPr>
          <p:cNvPr id="562" name="Google Shape;562;g15bb8433b4e_0_0"/>
          <p:cNvSpPr txBox="1"/>
          <p:nvPr>
            <p:ph type="title"/>
          </p:nvPr>
        </p:nvSpPr>
        <p:spPr>
          <a:xfrm>
            <a:off x="703400" y="549577"/>
            <a:ext cx="11260200" cy="713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We are just getting started..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descr="Girl with documents" id="567" name="Google Shape;567;p56"/>
          <p:cNvPicPr preferRelativeResize="0"/>
          <p:nvPr/>
        </p:nvPicPr>
        <p:blipFill rotWithShape="1">
          <a:blip r:embed="rId3">
            <a:alphaModFix/>
          </a:blip>
          <a:srcRect b="0" l="0" r="0" t="0"/>
          <a:stretch/>
        </p:blipFill>
        <p:spPr>
          <a:xfrm>
            <a:off x="132116" y="1171978"/>
            <a:ext cx="7888560" cy="3799268"/>
          </a:xfrm>
          <a:prstGeom prst="rect">
            <a:avLst/>
          </a:prstGeom>
          <a:noFill/>
          <a:ln>
            <a:noFill/>
          </a:ln>
        </p:spPr>
      </p:pic>
      <p:sp>
        <p:nvSpPr>
          <p:cNvPr id="568" name="Google Shape;568;p56"/>
          <p:cNvSpPr txBox="1"/>
          <p:nvPr/>
        </p:nvSpPr>
        <p:spPr>
          <a:xfrm>
            <a:off x="2040965" y="1409483"/>
            <a:ext cx="5290344" cy="3450167"/>
          </a:xfrm>
          <a:prstGeom prst="rect">
            <a:avLst/>
          </a:prstGeom>
          <a:solidFill>
            <a:srgbClr val="076A7C"/>
          </a:solidFill>
          <a:ln>
            <a:noFill/>
          </a:ln>
        </p:spPr>
        <p:txBody>
          <a:bodyPr anchorCtr="0" anchor="t" bIns="45700" lIns="1290000" spcFirstLastPara="1" rIns="91425" wrap="square" tIns="1800000">
            <a:normAutofit/>
          </a:bodyPr>
          <a:lstStyle/>
          <a:p>
            <a:pPr indent="0" lvl="0" marL="0" marR="4233" rtl="0" algn="l">
              <a:lnSpc>
                <a:spcPct val="90000"/>
              </a:lnSpc>
              <a:spcBef>
                <a:spcPts val="0"/>
              </a:spcBef>
              <a:spcAft>
                <a:spcPts val="0"/>
              </a:spcAft>
              <a:buClr>
                <a:srgbClr val="3F3F3F"/>
              </a:buClr>
              <a:buSzPts val="1167"/>
              <a:buFont typeface="Arial"/>
              <a:buNone/>
            </a:pPr>
            <a:r>
              <a:t/>
            </a:r>
            <a:endParaRPr b="1" i="1" sz="1167">
              <a:solidFill>
                <a:srgbClr val="FAF9F9"/>
              </a:solidFill>
              <a:latin typeface="Calibri"/>
              <a:ea typeface="Calibri"/>
              <a:cs typeface="Calibri"/>
              <a:sym typeface="Calibri"/>
            </a:endParaRPr>
          </a:p>
        </p:txBody>
      </p:sp>
      <p:sp>
        <p:nvSpPr>
          <p:cNvPr id="569" name="Google Shape;569;p56"/>
          <p:cNvSpPr txBox="1"/>
          <p:nvPr/>
        </p:nvSpPr>
        <p:spPr>
          <a:xfrm>
            <a:off x="2661464" y="2257325"/>
            <a:ext cx="4049346" cy="87724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600"/>
              <a:buFont typeface="Gill Sans"/>
              <a:buNone/>
            </a:pPr>
            <a:r>
              <a:rPr lang="en-IN" sz="3600">
                <a:solidFill>
                  <a:schemeClr val="lt1"/>
                </a:solidFill>
                <a:latin typeface="Gill Sans"/>
                <a:ea typeface="Gill Sans"/>
                <a:cs typeface="Gill Sans"/>
                <a:sym typeface="Gill Sans"/>
              </a:rPr>
              <a:t>THANK YOU!</a:t>
            </a:r>
            <a:endParaRPr sz="3600">
              <a:solidFill>
                <a:schemeClr val="dk1"/>
              </a:solidFill>
              <a:latin typeface="Gill Sans"/>
              <a:ea typeface="Gill Sans"/>
              <a:cs typeface="Gill Sans"/>
              <a:sym typeface="Gill Sans"/>
            </a:endParaRPr>
          </a:p>
        </p:txBody>
      </p:sp>
      <p:sp>
        <p:nvSpPr>
          <p:cNvPr id="570" name="Google Shape;570;p56"/>
          <p:cNvSpPr/>
          <p:nvPr/>
        </p:nvSpPr>
        <p:spPr>
          <a:xfrm>
            <a:off x="3981655" y="3134566"/>
            <a:ext cx="1445288" cy="1064810"/>
          </a:xfrm>
          <a:prstGeom prst="smileyFace">
            <a:avLst>
              <a:gd fmla="val 4653" name="adj"/>
            </a:avLst>
          </a:prstGeom>
          <a:solidFill>
            <a:srgbClr val="FFC000"/>
          </a:solidFill>
          <a:ln cap="flat" cmpd="sng" w="12700">
            <a:solidFill>
              <a:srgbClr val="833C0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4"/>
              </a:solidFill>
              <a:latin typeface="Calibri"/>
              <a:ea typeface="Calibri"/>
              <a:cs typeface="Calibri"/>
              <a:sym typeface="Calibri"/>
            </a:endParaRPr>
          </a:p>
        </p:txBody>
      </p:sp>
      <p:sp>
        <p:nvSpPr>
          <p:cNvPr descr="Beige rectangle" id="571" name="Google Shape;571;p56"/>
          <p:cNvSpPr/>
          <p:nvPr/>
        </p:nvSpPr>
        <p:spPr>
          <a:xfrm flipH="1" rot="10800000">
            <a:off x="3218452" y="2716516"/>
            <a:ext cx="2971694" cy="139034"/>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500"/>
                                        <p:tgtEl>
                                          <p:spTgt spid="569"/>
                                        </p:tgtEl>
                                        <p:attrNameLst>
                                          <p:attrName>ppt_w</p:attrName>
                                        </p:attrNameLst>
                                      </p:cBhvr>
                                      <p:tavLst>
                                        <p:tav fmla="" tm="0">
                                          <p:val>
                                            <p:strVal val="0"/>
                                          </p:val>
                                        </p:tav>
                                        <p:tav fmla="" tm="100000">
                                          <p:val>
                                            <p:strVal val="#ppt_w"/>
                                          </p:val>
                                        </p:tav>
                                      </p:tavLst>
                                    </p:anim>
                                    <p:anim calcmode="lin" valueType="num">
                                      <p:cBhvr additive="base">
                                        <p:cTn dur="500"/>
                                        <p:tgtEl>
                                          <p:spTgt spid="56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500"/>
                                        <p:tgtEl>
                                          <p:spTgt spid="570"/>
                                        </p:tgtEl>
                                        <p:attrNameLst>
                                          <p:attrName>ppt_w</p:attrName>
                                        </p:attrNameLst>
                                      </p:cBhvr>
                                      <p:tavLst>
                                        <p:tav fmla="" tm="0">
                                          <p:val>
                                            <p:strVal val="0"/>
                                          </p:val>
                                        </p:tav>
                                        <p:tav fmla="" tm="100000">
                                          <p:val>
                                            <p:strVal val="#ppt_w"/>
                                          </p:val>
                                        </p:tav>
                                      </p:tavLst>
                                    </p:anim>
                                    <p:anim calcmode="lin" valueType="num">
                                      <p:cBhvr additive="base">
                                        <p:cTn dur="500"/>
                                        <p:tgtEl>
                                          <p:spTgt spid="57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1"/>
          <p:cNvSpPr txBox="1"/>
          <p:nvPr>
            <p:ph idx="1" type="body"/>
          </p:nvPr>
        </p:nvSpPr>
        <p:spPr>
          <a:xfrm>
            <a:off x="522273" y="1886730"/>
            <a:ext cx="11260279" cy="357643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1600"/>
              <a:buFont typeface="Calibri"/>
              <a:buChar char="•"/>
            </a:pPr>
            <a:r>
              <a:rPr lang="en-IN"/>
              <a:t>Synthetic Minority Oversampling Technique</a:t>
            </a:r>
            <a:endParaRPr/>
          </a:p>
          <a:p>
            <a:pPr indent="-228600" lvl="1" marL="685800" rtl="0" algn="l">
              <a:lnSpc>
                <a:spcPct val="90000"/>
              </a:lnSpc>
              <a:spcBef>
                <a:spcPts val="500"/>
              </a:spcBef>
              <a:spcAft>
                <a:spcPts val="0"/>
              </a:spcAft>
              <a:buClr>
                <a:srgbClr val="292929"/>
              </a:buClr>
              <a:buSzPts val="1600"/>
              <a:buChar char="•"/>
            </a:pPr>
            <a:r>
              <a:rPr b="1" i="0" lang="en-IN">
                <a:solidFill>
                  <a:srgbClr val="292929"/>
                </a:solidFill>
                <a:latin typeface="Source Serif Pro"/>
                <a:ea typeface="Source Serif Pro"/>
                <a:cs typeface="Source Serif Pro"/>
                <a:sym typeface="Source Serif Pro"/>
              </a:rPr>
              <a:t>Imbalanced data</a:t>
            </a:r>
            <a:r>
              <a:rPr b="0" i="0" lang="en-IN">
                <a:solidFill>
                  <a:srgbClr val="292929"/>
                </a:solidFill>
                <a:latin typeface="Source Serif Pro"/>
                <a:ea typeface="Source Serif Pro"/>
                <a:cs typeface="Source Serif Pro"/>
                <a:sym typeface="Source Serif Pro"/>
              </a:rPr>
              <a:t> is data in which observed frequencies are very different across the different possible values of a categorical variable. Basically, there are many observations of some type and very few of another type.</a:t>
            </a:r>
            <a:endParaRPr/>
          </a:p>
          <a:p>
            <a:pPr indent="-228600" lvl="1" marL="685800" rtl="0" algn="l">
              <a:lnSpc>
                <a:spcPct val="90000"/>
              </a:lnSpc>
              <a:spcBef>
                <a:spcPts val="500"/>
              </a:spcBef>
              <a:spcAft>
                <a:spcPts val="0"/>
              </a:spcAft>
              <a:buClr>
                <a:srgbClr val="292929"/>
              </a:buClr>
              <a:buSzPts val="1600"/>
              <a:buChar char="•"/>
            </a:pPr>
            <a:r>
              <a:rPr b="1" i="0" lang="en-IN">
                <a:solidFill>
                  <a:srgbClr val="292929"/>
                </a:solidFill>
                <a:latin typeface="Source Serif Pro"/>
                <a:ea typeface="Source Serif Pro"/>
                <a:cs typeface="Source Serif Pro"/>
                <a:sym typeface="Source Serif Pro"/>
              </a:rPr>
              <a:t>SMOTE algorithm</a:t>
            </a:r>
            <a:r>
              <a:rPr b="0" i="0" lang="en-IN">
                <a:solidFill>
                  <a:srgbClr val="292929"/>
                </a:solidFill>
                <a:latin typeface="Source Serif Pro"/>
                <a:ea typeface="Source Serif Pro"/>
                <a:cs typeface="Source Serif Pro"/>
                <a:sym typeface="Source Serif Pro"/>
              </a:rPr>
              <a:t> as a solution for </a:t>
            </a:r>
            <a:r>
              <a:rPr b="1" i="0" lang="en-IN">
                <a:solidFill>
                  <a:srgbClr val="292929"/>
                </a:solidFill>
                <a:latin typeface="Source Serif Pro"/>
                <a:ea typeface="Source Serif Pro"/>
                <a:cs typeface="Source Serif Pro"/>
                <a:sym typeface="Source Serif Pro"/>
              </a:rPr>
              <a:t>imbalanced data</a:t>
            </a:r>
            <a:r>
              <a:rPr b="0" i="0" lang="en-IN">
                <a:solidFill>
                  <a:srgbClr val="292929"/>
                </a:solidFill>
                <a:latin typeface="Source Serif Pro"/>
                <a:ea typeface="Source Serif Pro"/>
                <a:cs typeface="Source Serif Pro"/>
                <a:sym typeface="Source Serif Pro"/>
              </a:rPr>
              <a:t> in classification problems. SMOTE is an intelligent alternative to oversampling: rather than creating duplicates of the minority class, it creates </a:t>
            </a:r>
            <a:r>
              <a:rPr b="1" i="0" lang="en-IN">
                <a:solidFill>
                  <a:srgbClr val="292929"/>
                </a:solidFill>
                <a:latin typeface="Source Serif Pro"/>
                <a:ea typeface="Source Serif Pro"/>
                <a:cs typeface="Source Serif Pro"/>
                <a:sym typeface="Source Serif Pro"/>
              </a:rPr>
              <a:t>synthetic data points</a:t>
            </a:r>
            <a:r>
              <a:rPr b="0" i="0" lang="en-IN">
                <a:solidFill>
                  <a:srgbClr val="292929"/>
                </a:solidFill>
                <a:latin typeface="Source Serif Pro"/>
                <a:ea typeface="Source Serif Pro"/>
                <a:cs typeface="Source Serif Pro"/>
                <a:sym typeface="Source Serif Pro"/>
              </a:rPr>
              <a:t> that are relatively similar to the original ones.</a:t>
            </a:r>
            <a:endParaRPr>
              <a:solidFill>
                <a:srgbClr val="292929"/>
              </a:solidFill>
              <a:latin typeface="Source Serif Pro"/>
              <a:ea typeface="Source Serif Pro"/>
              <a:cs typeface="Source Serif Pro"/>
              <a:sym typeface="Source Serif Pro"/>
            </a:endParaRPr>
          </a:p>
          <a:p>
            <a:pPr indent="-228600" lvl="1" marL="685800" rtl="0" algn="l">
              <a:lnSpc>
                <a:spcPct val="90000"/>
              </a:lnSpc>
              <a:spcBef>
                <a:spcPts val="500"/>
              </a:spcBef>
              <a:spcAft>
                <a:spcPts val="0"/>
              </a:spcAft>
              <a:buClr>
                <a:srgbClr val="292929"/>
              </a:buClr>
              <a:buSzPts val="1600"/>
              <a:buChar char="•"/>
            </a:pPr>
            <a:r>
              <a:rPr b="0" i="0" lang="en-IN">
                <a:solidFill>
                  <a:srgbClr val="292929"/>
                </a:solidFill>
                <a:latin typeface="Source Serif Pro"/>
                <a:ea typeface="Source Serif Pro"/>
                <a:cs typeface="Source Serif Pro"/>
                <a:sym typeface="Source Serif Pro"/>
              </a:rPr>
              <a:t>Using SMOTE, your model will start detecting more cases of the minority class, which will result in an </a:t>
            </a:r>
            <a:r>
              <a:rPr b="1" i="0" lang="en-IN">
                <a:solidFill>
                  <a:srgbClr val="292929"/>
                </a:solidFill>
                <a:latin typeface="Source Serif Pro"/>
                <a:ea typeface="Source Serif Pro"/>
                <a:cs typeface="Source Serif Pro"/>
                <a:sym typeface="Source Serif Pro"/>
              </a:rPr>
              <a:t>increased recall, but a decreased precision</a:t>
            </a:r>
            <a:endParaRPr/>
          </a:p>
        </p:txBody>
      </p:sp>
      <p:sp>
        <p:nvSpPr>
          <p:cNvPr id="577" name="Google Shape;577;p51"/>
          <p:cNvSpPr txBox="1"/>
          <p:nvPr>
            <p:ph type="title"/>
          </p:nvPr>
        </p:nvSpPr>
        <p:spPr>
          <a:xfrm>
            <a:off x="463550" y="478702"/>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Narrow"/>
              <a:buNone/>
            </a:pPr>
            <a:r>
              <a:rPr lang="en-IN"/>
              <a:t>SMOTE for Machine Learning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descr="People with documents" id="165" name="Google Shape;165;p6"/>
          <p:cNvSpPr/>
          <p:nvPr/>
        </p:nvSpPr>
        <p:spPr>
          <a:xfrm>
            <a:off x="4954" y="2189407"/>
            <a:ext cx="12187045" cy="2897747"/>
          </a:xfrm>
          <a:custGeom>
            <a:rect b="b" l="l" r="r" t="t"/>
            <a:pathLst>
              <a:path extrusionOk="0" h="6858000" w="12189460">
                <a:moveTo>
                  <a:pt x="0" y="6858000"/>
                </a:moveTo>
                <a:lnTo>
                  <a:pt x="12188952" y="6858000"/>
                </a:lnTo>
                <a:lnTo>
                  <a:pt x="12188952" y="0"/>
                </a:lnTo>
                <a:lnTo>
                  <a:pt x="0" y="0"/>
                </a:lnTo>
                <a:lnTo>
                  <a:pt x="0" y="6858000"/>
                </a:lnTo>
                <a:close/>
              </a:path>
            </a:pathLst>
          </a:custGeom>
          <a:solidFill>
            <a:srgbClr val="00292E">
              <a:alpha val="474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6"/>
          <p:cNvSpPr txBox="1"/>
          <p:nvPr>
            <p:ph type="title"/>
          </p:nvPr>
        </p:nvSpPr>
        <p:spPr>
          <a:xfrm>
            <a:off x="510810" y="26846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Narrow"/>
              <a:buNone/>
            </a:pPr>
            <a:r>
              <a:rPr lang="en-IN" sz="4000">
                <a:solidFill>
                  <a:schemeClr val="lt1"/>
                </a:solidFill>
              </a:rPr>
              <a:t>Data Preparation and Pre-processing</a:t>
            </a:r>
            <a:br>
              <a:rPr lang="en-IN" sz="4000">
                <a:solidFill>
                  <a:schemeClr val="lt1"/>
                </a:solidFill>
              </a:rPr>
            </a:br>
            <a:endParaRPr sz="4000"/>
          </a:p>
        </p:txBody>
      </p:sp>
      <p:sp>
        <p:nvSpPr>
          <p:cNvPr descr="Beige rectangle" id="167" name="Google Shape;167;p6"/>
          <p:cNvSpPr/>
          <p:nvPr/>
        </p:nvSpPr>
        <p:spPr>
          <a:xfrm flipH="1" rot="10800000">
            <a:off x="555583" y="3273866"/>
            <a:ext cx="7596743" cy="139034"/>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descr="People with documents" id="172" name="Google Shape;172;p7"/>
          <p:cNvSpPr/>
          <p:nvPr/>
        </p:nvSpPr>
        <p:spPr>
          <a:xfrm>
            <a:off x="4954" y="1"/>
            <a:ext cx="12187045" cy="6858000"/>
          </a:xfrm>
          <a:custGeom>
            <a:rect b="b" l="l" r="r" t="t"/>
            <a:pathLst>
              <a:path extrusionOk="0" h="6858000" w="12189460">
                <a:moveTo>
                  <a:pt x="0" y="6858000"/>
                </a:moveTo>
                <a:lnTo>
                  <a:pt x="12188952" y="6858000"/>
                </a:lnTo>
                <a:lnTo>
                  <a:pt x="12188952" y="0"/>
                </a:lnTo>
                <a:lnTo>
                  <a:pt x="0" y="0"/>
                </a:lnTo>
                <a:lnTo>
                  <a:pt x="0" y="6858000"/>
                </a:lnTo>
                <a:close/>
              </a:path>
            </a:pathLst>
          </a:custGeom>
          <a:solidFill>
            <a:srgbClr val="00292E">
              <a:alpha val="474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3" name="Google Shape;173;p7"/>
          <p:cNvGrpSpPr/>
          <p:nvPr/>
        </p:nvGrpSpPr>
        <p:grpSpPr>
          <a:xfrm>
            <a:off x="9004365" y="173718"/>
            <a:ext cx="2719464" cy="365781"/>
            <a:chOff x="9228405" y="594424"/>
            <a:chExt cx="2841675" cy="382219"/>
          </a:xfrm>
        </p:grpSpPr>
        <p:cxnSp>
          <p:nvCxnSpPr>
            <p:cNvPr id="174" name="Google Shape;174;p7"/>
            <p:cNvCxnSpPr/>
            <p:nvPr/>
          </p:nvCxnSpPr>
          <p:spPr>
            <a:xfrm>
              <a:off x="10455884" y="594424"/>
              <a:ext cx="0" cy="382219"/>
            </a:xfrm>
            <a:prstGeom prst="straightConnector1">
              <a:avLst/>
            </a:prstGeom>
            <a:noFill/>
            <a:ln cap="flat" cmpd="sng" w="9525">
              <a:solidFill>
                <a:srgbClr val="F2F2F2"/>
              </a:solidFill>
              <a:prstDash val="solid"/>
              <a:miter lim="800000"/>
              <a:headEnd len="sm" w="sm" type="none"/>
              <a:tailEnd len="sm" w="sm" type="none"/>
            </a:ln>
          </p:spPr>
        </p:cxnSp>
        <p:pic>
          <p:nvPicPr>
            <p:cNvPr id="175" name="Google Shape;175;p7"/>
            <p:cNvPicPr preferRelativeResize="0"/>
            <p:nvPr/>
          </p:nvPicPr>
          <p:blipFill rotWithShape="1">
            <a:blip r:embed="rId3">
              <a:alphaModFix/>
            </a:blip>
            <a:srcRect b="0" l="0" r="0" t="0"/>
            <a:stretch/>
          </p:blipFill>
          <p:spPr>
            <a:xfrm>
              <a:off x="10612560" y="641156"/>
              <a:ext cx="1457520" cy="288755"/>
            </a:xfrm>
            <a:prstGeom prst="rect">
              <a:avLst/>
            </a:prstGeom>
            <a:noFill/>
            <a:ln>
              <a:noFill/>
            </a:ln>
          </p:spPr>
        </p:pic>
        <p:pic>
          <p:nvPicPr>
            <p:cNvPr id="176" name="Google Shape;176;p7"/>
            <p:cNvPicPr preferRelativeResize="0"/>
            <p:nvPr/>
          </p:nvPicPr>
          <p:blipFill rotWithShape="1">
            <a:blip r:embed="rId4">
              <a:alphaModFix/>
            </a:blip>
            <a:srcRect b="0" l="0" r="0" t="0"/>
            <a:stretch/>
          </p:blipFill>
          <p:spPr>
            <a:xfrm>
              <a:off x="9228405" y="616314"/>
              <a:ext cx="1083801" cy="338438"/>
            </a:xfrm>
            <a:prstGeom prst="rect">
              <a:avLst/>
            </a:prstGeom>
            <a:noFill/>
            <a:ln>
              <a:noFill/>
            </a:ln>
          </p:spPr>
        </p:pic>
      </p:grpSp>
      <p:sp>
        <p:nvSpPr>
          <p:cNvPr id="177" name="Google Shape;177;p7"/>
          <p:cNvSpPr txBox="1"/>
          <p:nvPr>
            <p:ph idx="1" type="body"/>
          </p:nvPr>
        </p:nvSpPr>
        <p:spPr>
          <a:xfrm>
            <a:off x="515277" y="2313424"/>
            <a:ext cx="5578413" cy="122826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2F2F2"/>
              </a:buClr>
              <a:buSzPts val="1600"/>
              <a:buFont typeface="Arial"/>
              <a:buChar char="•"/>
            </a:pPr>
            <a:r>
              <a:rPr b="1" lang="en-IN">
                <a:solidFill>
                  <a:srgbClr val="F2F2F2"/>
                </a:solidFill>
              </a:rPr>
              <a:t>The initial Data was in Excel which was more than half a GB CSV file</a:t>
            </a:r>
            <a:endParaRPr/>
          </a:p>
          <a:p>
            <a:pPr indent="-228600" lvl="0" marL="228600" rtl="0" algn="l">
              <a:lnSpc>
                <a:spcPct val="90000"/>
              </a:lnSpc>
              <a:spcBef>
                <a:spcPts val="1000"/>
              </a:spcBef>
              <a:spcAft>
                <a:spcPts val="0"/>
              </a:spcAft>
              <a:buClr>
                <a:srgbClr val="F2F2F2"/>
              </a:buClr>
              <a:buSzPts val="1600"/>
              <a:buFont typeface="Arial"/>
              <a:buChar char="•"/>
            </a:pPr>
            <a:r>
              <a:rPr b="1" lang="en-IN">
                <a:solidFill>
                  <a:srgbClr val="F2F2F2"/>
                </a:solidFill>
              </a:rPr>
              <a:t>We did cleaning in CSV file first deleting a few unnecessary columns and some wrongly set up rows which were deleted</a:t>
            </a:r>
            <a:endParaRPr/>
          </a:p>
        </p:txBody>
      </p:sp>
      <p:sp>
        <p:nvSpPr>
          <p:cNvPr id="178" name="Google Shape;178;p7"/>
          <p:cNvSpPr txBox="1"/>
          <p:nvPr>
            <p:ph type="title"/>
          </p:nvPr>
        </p:nvSpPr>
        <p:spPr>
          <a:xfrm>
            <a:off x="463551" y="152493"/>
            <a:ext cx="11260278" cy="7132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Gill Sans"/>
              <a:buNone/>
            </a:pPr>
            <a:r>
              <a:rPr b="1" lang="en-IN">
                <a:solidFill>
                  <a:schemeClr val="lt1"/>
                </a:solidFill>
                <a:latin typeface="Gill Sans"/>
                <a:ea typeface="Gill Sans"/>
                <a:cs typeface="Gill Sans"/>
                <a:sym typeface="Gill Sans"/>
              </a:rPr>
              <a:t>Data Cleaning Process – Excel</a:t>
            </a:r>
            <a:endParaRPr/>
          </a:p>
        </p:txBody>
      </p:sp>
      <p:graphicFrame>
        <p:nvGraphicFramePr>
          <p:cNvPr id="179" name="Google Shape;179;p7"/>
          <p:cNvGraphicFramePr/>
          <p:nvPr/>
        </p:nvGraphicFramePr>
        <p:xfrm>
          <a:off x="576968" y="3790177"/>
          <a:ext cx="3000000" cy="3000000"/>
        </p:xfrm>
        <a:graphic>
          <a:graphicData uri="http://schemas.openxmlformats.org/drawingml/2006/table">
            <a:tbl>
              <a:tblPr>
                <a:noFill/>
                <a:tableStyleId>{00174DE9-E7C4-49B0-9A2F-7A429B243C13}</a:tableStyleId>
              </a:tblPr>
              <a:tblGrid>
                <a:gridCol w="577775"/>
                <a:gridCol w="1512150"/>
                <a:gridCol w="1399300"/>
                <a:gridCol w="2027500"/>
              </a:tblGrid>
              <a:tr h="473975">
                <a:tc>
                  <a:txBody>
                    <a:bodyPr/>
                    <a:lstStyle/>
                    <a:p>
                      <a:pPr indent="0" lvl="0" marL="0" marR="0" rtl="0" algn="ctr">
                        <a:spcBef>
                          <a:spcPts val="0"/>
                        </a:spcBef>
                        <a:spcAft>
                          <a:spcPts val="0"/>
                        </a:spcAft>
                        <a:buNone/>
                      </a:pPr>
                      <a:r>
                        <a:rPr b="1" i="0" lang="en-IN" sz="1400" u="none" cap="none" strike="noStrike">
                          <a:solidFill>
                            <a:srgbClr val="00FFFF"/>
                          </a:solidFill>
                          <a:latin typeface="Calibri"/>
                          <a:ea typeface="Calibri"/>
                          <a:cs typeface="Calibri"/>
                          <a:sym typeface="Calibri"/>
                        </a:rPr>
                        <a:t>Sl.No.</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098B91"/>
                    </a:solidFill>
                  </a:tcPr>
                </a:tc>
                <a:tc>
                  <a:txBody>
                    <a:bodyPr/>
                    <a:lstStyle/>
                    <a:p>
                      <a:pPr indent="0" lvl="0" marL="0" marR="0" rtl="0" algn="ctr">
                        <a:spcBef>
                          <a:spcPts val="0"/>
                        </a:spcBef>
                        <a:spcAft>
                          <a:spcPts val="0"/>
                        </a:spcAft>
                        <a:buNone/>
                      </a:pPr>
                      <a:r>
                        <a:rPr b="1" i="0" lang="en-IN" sz="1400" u="none" cap="none" strike="noStrike">
                          <a:solidFill>
                            <a:srgbClr val="00FFFF"/>
                          </a:solidFill>
                          <a:latin typeface="Calibri"/>
                          <a:ea typeface="Calibri"/>
                          <a:cs typeface="Calibri"/>
                          <a:sym typeface="Calibri"/>
                        </a:rPr>
                        <a:t>Data</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098B91"/>
                    </a:solidFill>
                  </a:tcPr>
                </a:tc>
                <a:tc>
                  <a:txBody>
                    <a:bodyPr/>
                    <a:lstStyle/>
                    <a:p>
                      <a:pPr indent="0" lvl="0" marL="0" marR="0" rtl="0" algn="ctr">
                        <a:spcBef>
                          <a:spcPts val="0"/>
                        </a:spcBef>
                        <a:spcAft>
                          <a:spcPts val="0"/>
                        </a:spcAft>
                        <a:buNone/>
                      </a:pPr>
                      <a:r>
                        <a:rPr b="1" i="0" lang="en-IN" sz="1400" u="none" cap="none" strike="noStrike">
                          <a:solidFill>
                            <a:srgbClr val="00FFFF"/>
                          </a:solidFill>
                          <a:latin typeface="Calibri"/>
                          <a:ea typeface="Calibri"/>
                          <a:cs typeface="Calibri"/>
                          <a:sym typeface="Calibri"/>
                        </a:rPr>
                        <a:t>Number of Records</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098B91"/>
                    </a:solidFill>
                  </a:tcPr>
                </a:tc>
                <a:tc>
                  <a:txBody>
                    <a:bodyPr/>
                    <a:lstStyle/>
                    <a:p>
                      <a:pPr indent="0" lvl="0" marL="0" marR="0" rtl="0" algn="ctr">
                        <a:spcBef>
                          <a:spcPts val="0"/>
                        </a:spcBef>
                        <a:spcAft>
                          <a:spcPts val="0"/>
                        </a:spcAft>
                        <a:buNone/>
                      </a:pPr>
                      <a:r>
                        <a:rPr b="1" i="0" lang="en-IN" sz="1400" u="none" cap="none" strike="noStrike">
                          <a:solidFill>
                            <a:srgbClr val="00FFFF"/>
                          </a:solidFill>
                          <a:latin typeface="Calibri"/>
                          <a:ea typeface="Calibri"/>
                          <a:cs typeface="Calibri"/>
                          <a:sym typeface="Calibri"/>
                        </a:rPr>
                        <a:t>Cleaning Method</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098B91"/>
                    </a:solidFill>
                  </a:tcPr>
                </a:tc>
              </a:tr>
              <a:tr h="473975">
                <a:tc>
                  <a:txBody>
                    <a:bodyPr/>
                    <a:lstStyle/>
                    <a:p>
                      <a:pPr indent="0" lvl="0" marL="0" marR="0" rtl="0" algn="ctr">
                        <a:spcBef>
                          <a:spcPts val="0"/>
                        </a:spcBef>
                        <a:spcAft>
                          <a:spcPts val="0"/>
                        </a:spcAft>
                        <a:buNone/>
                      </a:pPr>
                      <a:r>
                        <a:rPr b="0" i="0" lang="en-IN" sz="1400" u="none" cap="none" strike="noStrike">
                          <a:solidFill>
                            <a:srgbClr val="000000"/>
                          </a:solidFill>
                          <a:latin typeface="Calibri"/>
                          <a:ea typeface="Calibri"/>
                          <a:cs typeface="Calibri"/>
                          <a:sym typeface="Calibri"/>
                        </a:rPr>
                        <a:t>1</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25400">
                      <a:solidFill>
                        <a:srgbClr val="000000"/>
                      </a:solidFill>
                      <a:prstDash val="solid"/>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l">
                        <a:spcBef>
                          <a:spcPts val="0"/>
                        </a:spcBef>
                        <a:spcAft>
                          <a:spcPts val="0"/>
                        </a:spcAft>
                        <a:buNone/>
                      </a:pPr>
                      <a:r>
                        <a:rPr b="0" i="0" lang="en-IN" sz="1400" u="none" cap="none" strike="noStrike">
                          <a:solidFill>
                            <a:srgbClr val="000000"/>
                          </a:solidFill>
                          <a:latin typeface="Calibri"/>
                          <a:ea typeface="Calibri"/>
                          <a:cs typeface="Calibri"/>
                          <a:sym typeface="Calibri"/>
                        </a:rPr>
                        <a:t>Zomato Data</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25400">
                      <a:solidFill>
                        <a:srgbClr val="000000"/>
                      </a:solidFill>
                      <a:prstDash val="solid"/>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400" u="none" cap="none" strike="noStrike">
                          <a:solidFill>
                            <a:srgbClr val="000000"/>
                          </a:solidFill>
                          <a:latin typeface="Calibri"/>
                          <a:ea typeface="Calibri"/>
                          <a:cs typeface="Calibri"/>
                          <a:sym typeface="Calibri"/>
                        </a:rPr>
                        <a:t>56079</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25400">
                      <a:solidFill>
                        <a:srgbClr val="000000"/>
                      </a:solidFill>
                      <a:prstDash val="solid"/>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400" u="none" cap="none" strike="noStrike">
                          <a:solidFill>
                            <a:srgbClr val="000000"/>
                          </a:solidFill>
                          <a:latin typeface="Calibri"/>
                          <a:ea typeface="Calibri"/>
                          <a:cs typeface="Calibri"/>
                          <a:sym typeface="Calibri"/>
                        </a:rPr>
                        <a:t>Excel</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9525">
                      <a:solidFill>
                        <a:srgbClr val="000000"/>
                      </a:solidFill>
                      <a:prstDash val="dot"/>
                      <a:round/>
                      <a:headEnd len="sm" w="sm" type="none"/>
                      <a:tailEnd len="sm" w="sm" type="none"/>
                    </a:lnB>
                    <a:solidFill>
                      <a:srgbClr val="E2EFDA"/>
                    </a:solidFill>
                  </a:tcPr>
                </a:tc>
              </a:tr>
              <a:tr h="451400">
                <a:tc>
                  <a:txBody>
                    <a:bodyPr/>
                    <a:lstStyle/>
                    <a:p>
                      <a:pPr indent="0" lvl="0" marL="0" marR="0" rtl="0" algn="ctr">
                        <a:spcBef>
                          <a:spcPts val="0"/>
                        </a:spcBef>
                        <a:spcAft>
                          <a:spcPts val="0"/>
                        </a:spcAft>
                        <a:buNone/>
                      </a:pPr>
                      <a:r>
                        <a:rPr b="0" i="0" lang="en-IN" sz="1400" u="none" cap="none" strike="noStrike">
                          <a:solidFill>
                            <a:srgbClr val="000000"/>
                          </a:solidFill>
                          <a:latin typeface="Calibri"/>
                          <a:ea typeface="Calibri"/>
                          <a:cs typeface="Calibri"/>
                          <a:sym typeface="Calibri"/>
                        </a:rPr>
                        <a:t>2</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l">
                        <a:spcBef>
                          <a:spcPts val="0"/>
                        </a:spcBef>
                        <a:spcAft>
                          <a:spcPts val="0"/>
                        </a:spcAft>
                        <a:buNone/>
                      </a:pPr>
                      <a:r>
                        <a:rPr b="0" i="0" lang="en-IN" sz="1400" u="none" cap="none" strike="noStrike">
                          <a:solidFill>
                            <a:srgbClr val="000000"/>
                          </a:solidFill>
                          <a:latin typeface="Calibri"/>
                          <a:ea typeface="Calibri"/>
                          <a:cs typeface="Calibri"/>
                          <a:sym typeface="Calibri"/>
                        </a:rPr>
                        <a:t>Zomato Usable Data</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400" u="none" cap="none" strike="noStrike">
                          <a:solidFill>
                            <a:srgbClr val="000000"/>
                          </a:solidFill>
                          <a:latin typeface="Calibri"/>
                          <a:ea typeface="Calibri"/>
                          <a:cs typeface="Calibri"/>
                          <a:sym typeface="Calibri"/>
                        </a:rPr>
                        <a:t>19268</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400" u="none" cap="none" strike="noStrike">
                          <a:solidFill>
                            <a:srgbClr val="000000"/>
                          </a:solidFill>
                          <a:latin typeface="Calibri"/>
                          <a:ea typeface="Calibri"/>
                          <a:cs typeface="Calibri"/>
                          <a:sym typeface="Calibri"/>
                        </a:rPr>
                        <a:t>Excel</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E2EFDA"/>
                    </a:solidFill>
                  </a:tcPr>
                </a:tc>
              </a:tr>
              <a:tr h="451400">
                <a:tc>
                  <a:txBody>
                    <a:bodyPr/>
                    <a:lstStyle/>
                    <a:p>
                      <a:pPr indent="0" lvl="0" marL="0" marR="0" rtl="0" algn="ctr">
                        <a:spcBef>
                          <a:spcPts val="0"/>
                        </a:spcBef>
                        <a:spcAft>
                          <a:spcPts val="0"/>
                        </a:spcAft>
                        <a:buNone/>
                      </a:pPr>
                      <a:r>
                        <a:rPr b="0" i="0" lang="en-IN" sz="1400" u="none" cap="none" strike="noStrike">
                          <a:solidFill>
                            <a:srgbClr val="000000"/>
                          </a:solidFill>
                          <a:latin typeface="Calibri"/>
                          <a:ea typeface="Calibri"/>
                          <a:cs typeface="Calibri"/>
                          <a:sym typeface="Calibri"/>
                        </a:rPr>
                        <a:t>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l">
                        <a:spcBef>
                          <a:spcPts val="0"/>
                        </a:spcBef>
                        <a:spcAft>
                          <a:spcPts val="0"/>
                        </a:spcAft>
                        <a:buNone/>
                      </a:pPr>
                      <a:r>
                        <a:rPr b="0" i="0" lang="en-IN" sz="1400" u="none" cap="none" strike="noStrike">
                          <a:solidFill>
                            <a:srgbClr val="000000"/>
                          </a:solidFill>
                          <a:latin typeface="Calibri"/>
                          <a:ea typeface="Calibri"/>
                          <a:cs typeface="Calibri"/>
                          <a:sym typeface="Calibri"/>
                        </a:rPr>
                        <a:t>Output</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400" u="none" cap="none" strike="noStrike">
                          <a:solidFill>
                            <a:srgbClr val="000000"/>
                          </a:solidFill>
                          <a:latin typeface="Calibri"/>
                          <a:ea typeface="Calibri"/>
                          <a:cs typeface="Calibri"/>
                          <a:sym typeface="Calibri"/>
                        </a:rPr>
                        <a:t>19147</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400" u="none" cap="none" strike="noStrike">
                          <a:solidFill>
                            <a:srgbClr val="000000"/>
                          </a:solidFill>
                          <a:latin typeface="Calibri"/>
                          <a:ea typeface="Calibri"/>
                          <a:cs typeface="Calibri"/>
                          <a:sym typeface="Calibri"/>
                        </a:rPr>
                        <a:t>Final from Excel</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solid"/>
                      <a:round/>
                      <a:headEnd len="sm" w="sm" type="none"/>
                      <a:tailEnd len="sm" w="sm" type="none"/>
                    </a:lnB>
                    <a:solidFill>
                      <a:srgbClr val="E2EFDA"/>
                    </a:solidFill>
                  </a:tcPr>
                </a:tc>
              </a:tr>
            </a:tbl>
          </a:graphicData>
        </a:graphic>
      </p:graphicFrame>
      <p:sp>
        <p:nvSpPr>
          <p:cNvPr descr="Beige rectangle" id="180" name="Google Shape;180;p7"/>
          <p:cNvSpPr/>
          <p:nvPr/>
        </p:nvSpPr>
        <p:spPr>
          <a:xfrm>
            <a:off x="576968" y="804839"/>
            <a:ext cx="6545050" cy="60869"/>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7"/>
          <p:cNvSpPr txBox="1"/>
          <p:nvPr>
            <p:ph idx="1" type="body"/>
          </p:nvPr>
        </p:nvSpPr>
        <p:spPr>
          <a:xfrm>
            <a:off x="576968" y="1430740"/>
            <a:ext cx="1313522" cy="36554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None/>
            </a:pPr>
            <a:r>
              <a:rPr b="1" lang="en-IN" sz="2800">
                <a:solidFill>
                  <a:schemeClr val="lt1"/>
                </a:solidFill>
                <a:latin typeface="Gill Sans"/>
                <a:ea typeface="Gill Sans"/>
                <a:cs typeface="Gill Sans"/>
                <a:sym typeface="Gill Sans"/>
              </a:rPr>
              <a:t>Excel</a:t>
            </a:r>
            <a:endParaRPr b="1" sz="2800">
              <a:solidFill>
                <a:srgbClr val="F2F2F2"/>
              </a:solidFill>
            </a:endParaRPr>
          </a:p>
        </p:txBody>
      </p:sp>
      <p:graphicFrame>
        <p:nvGraphicFramePr>
          <p:cNvPr id="182" name="Google Shape;182;p7"/>
          <p:cNvGraphicFramePr/>
          <p:nvPr/>
        </p:nvGraphicFramePr>
        <p:xfrm>
          <a:off x="6531195" y="3790176"/>
          <a:ext cx="3000000" cy="3000000"/>
        </p:xfrm>
        <a:graphic>
          <a:graphicData uri="http://schemas.openxmlformats.org/drawingml/2006/table">
            <a:tbl>
              <a:tblPr>
                <a:noFill/>
                <a:tableStyleId>{00174DE9-E7C4-49B0-9A2F-7A429B243C13}</a:tableStyleId>
              </a:tblPr>
              <a:tblGrid>
                <a:gridCol w="448475"/>
                <a:gridCol w="2918750"/>
                <a:gridCol w="1269450"/>
                <a:gridCol w="889625"/>
              </a:tblGrid>
              <a:tr h="530975">
                <a:tc>
                  <a:txBody>
                    <a:bodyPr/>
                    <a:lstStyle/>
                    <a:p>
                      <a:pPr indent="0" lvl="0" marL="0" marR="0" rtl="0" algn="ctr">
                        <a:spcBef>
                          <a:spcPts val="0"/>
                        </a:spcBef>
                        <a:spcAft>
                          <a:spcPts val="0"/>
                        </a:spcAft>
                        <a:buNone/>
                      </a:pPr>
                      <a:r>
                        <a:rPr b="1" i="0" lang="en-IN" sz="1600" u="none" cap="none" strike="noStrike">
                          <a:solidFill>
                            <a:srgbClr val="00FFFF"/>
                          </a:solidFill>
                          <a:latin typeface="Calibri"/>
                          <a:ea typeface="Calibri"/>
                          <a:cs typeface="Calibri"/>
                          <a:sym typeface="Calibri"/>
                        </a:rPr>
                        <a:t>Sl.No</a:t>
                      </a:r>
                      <a:endParaRPr b="1" i="0" sz="1600" u="none" cap="none" strike="noStrike">
                        <a:solidFill>
                          <a:srgbClr val="00FFFF"/>
                        </a:solidFill>
                        <a:latin typeface="Calibri"/>
                        <a:ea typeface="Calibri"/>
                        <a:cs typeface="Calibri"/>
                        <a:sym typeface="Calibri"/>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098B91"/>
                    </a:solidFill>
                  </a:tcPr>
                </a:tc>
                <a:tc>
                  <a:txBody>
                    <a:bodyPr/>
                    <a:lstStyle/>
                    <a:p>
                      <a:pPr indent="0" lvl="0" marL="0" marR="0" rtl="0" algn="ctr">
                        <a:spcBef>
                          <a:spcPts val="0"/>
                        </a:spcBef>
                        <a:spcAft>
                          <a:spcPts val="0"/>
                        </a:spcAft>
                        <a:buNone/>
                      </a:pPr>
                      <a:r>
                        <a:rPr b="1" i="0" lang="en-IN" sz="1600" u="none" cap="none" strike="noStrike">
                          <a:solidFill>
                            <a:srgbClr val="00FFFF"/>
                          </a:solidFill>
                          <a:latin typeface="Calibri"/>
                          <a:ea typeface="Calibri"/>
                          <a:cs typeface="Calibri"/>
                          <a:sym typeface="Calibri"/>
                        </a:rPr>
                        <a:t>Data</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098B91"/>
                    </a:solidFill>
                  </a:tcPr>
                </a:tc>
                <a:tc>
                  <a:txBody>
                    <a:bodyPr/>
                    <a:lstStyle/>
                    <a:p>
                      <a:pPr indent="0" lvl="0" marL="0" marR="0" rtl="0" algn="ctr">
                        <a:spcBef>
                          <a:spcPts val="0"/>
                        </a:spcBef>
                        <a:spcAft>
                          <a:spcPts val="0"/>
                        </a:spcAft>
                        <a:buNone/>
                      </a:pPr>
                      <a:r>
                        <a:rPr b="1" i="0" lang="en-IN" sz="1600" u="none" cap="none" strike="noStrike">
                          <a:solidFill>
                            <a:srgbClr val="00FFFF"/>
                          </a:solidFill>
                          <a:latin typeface="Calibri"/>
                          <a:ea typeface="Calibri"/>
                          <a:cs typeface="Calibri"/>
                          <a:sym typeface="Calibri"/>
                        </a:rPr>
                        <a:t>Number of</a:t>
                      </a:r>
                      <a:endParaRPr/>
                    </a:p>
                    <a:p>
                      <a:pPr indent="0" lvl="0" marL="0" marR="0" rtl="0" algn="ctr">
                        <a:spcBef>
                          <a:spcPts val="0"/>
                        </a:spcBef>
                        <a:spcAft>
                          <a:spcPts val="0"/>
                        </a:spcAft>
                        <a:buNone/>
                      </a:pPr>
                      <a:r>
                        <a:rPr b="1" i="0" lang="en-IN" sz="1600" u="none" cap="none" strike="noStrike">
                          <a:solidFill>
                            <a:srgbClr val="00FFFF"/>
                          </a:solidFill>
                          <a:latin typeface="Calibri"/>
                          <a:ea typeface="Calibri"/>
                          <a:cs typeface="Calibri"/>
                          <a:sym typeface="Calibri"/>
                        </a:rPr>
                        <a:t> Records</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098B91"/>
                    </a:solidFill>
                  </a:tcPr>
                </a:tc>
                <a:tc>
                  <a:txBody>
                    <a:bodyPr/>
                    <a:lstStyle/>
                    <a:p>
                      <a:pPr indent="0" lvl="0" marL="0" marR="0" rtl="0" algn="ctr">
                        <a:spcBef>
                          <a:spcPts val="0"/>
                        </a:spcBef>
                        <a:spcAft>
                          <a:spcPts val="0"/>
                        </a:spcAft>
                        <a:buNone/>
                      </a:pPr>
                      <a:r>
                        <a:rPr b="1" i="0" lang="en-IN" sz="1600" u="none" cap="none" strike="noStrike">
                          <a:solidFill>
                            <a:srgbClr val="00FFFF"/>
                          </a:solidFill>
                          <a:latin typeface="Calibri"/>
                          <a:ea typeface="Calibri"/>
                          <a:cs typeface="Calibri"/>
                          <a:sym typeface="Calibri"/>
                        </a:rPr>
                        <a:t>Cleaning Method</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098B91"/>
                    </a:solidFill>
                  </a:tcPr>
                </a:tc>
              </a:tr>
              <a:tr h="396450">
                <a:tc>
                  <a:txBody>
                    <a:bodyPr/>
                    <a:lstStyle/>
                    <a:p>
                      <a:pPr indent="0" lvl="0" marL="0" marR="0" rtl="0" algn="ctr">
                        <a:spcBef>
                          <a:spcPts val="0"/>
                        </a:spcBef>
                        <a:spcAft>
                          <a:spcPts val="0"/>
                        </a:spcAft>
                        <a:buNone/>
                      </a:pPr>
                      <a:r>
                        <a:rPr b="0" i="0" lang="en-IN" sz="1600" u="none" cap="none" strike="noStrike">
                          <a:solidFill>
                            <a:srgbClr val="000000"/>
                          </a:solidFill>
                          <a:latin typeface="Calibri"/>
                          <a:ea typeface="Calibri"/>
                          <a:cs typeface="Calibri"/>
                          <a:sym typeface="Calibri"/>
                        </a:rPr>
                        <a:t>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25400">
                      <a:solidFill>
                        <a:srgbClr val="000000"/>
                      </a:solidFill>
                      <a:prstDash val="solid"/>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l">
                        <a:spcBef>
                          <a:spcPts val="0"/>
                        </a:spcBef>
                        <a:spcAft>
                          <a:spcPts val="0"/>
                        </a:spcAft>
                        <a:buNone/>
                      </a:pPr>
                      <a:r>
                        <a:rPr b="0" i="0" lang="en-IN" sz="1600" u="none" cap="none" strike="noStrike">
                          <a:solidFill>
                            <a:srgbClr val="000000"/>
                          </a:solidFill>
                          <a:latin typeface="Calibri"/>
                          <a:ea typeface="Calibri"/>
                          <a:cs typeface="Calibri"/>
                          <a:sym typeface="Calibri"/>
                        </a:rPr>
                        <a:t>Zomato Capstone Data</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25400">
                      <a:solidFill>
                        <a:srgbClr val="000000"/>
                      </a:solidFill>
                      <a:prstDash val="solid"/>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600" u="none" cap="none" strike="noStrike">
                          <a:solidFill>
                            <a:srgbClr val="000000"/>
                          </a:solidFill>
                          <a:latin typeface="Calibri"/>
                          <a:ea typeface="Calibri"/>
                          <a:cs typeface="Calibri"/>
                          <a:sym typeface="Calibri"/>
                        </a:rPr>
                        <a:t>19147</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25400">
                      <a:solidFill>
                        <a:srgbClr val="000000"/>
                      </a:solidFill>
                      <a:prstDash val="solid"/>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600" u="none" cap="none" strike="noStrike">
                          <a:solidFill>
                            <a:srgbClr val="000000"/>
                          </a:solidFill>
                          <a:latin typeface="Calibri"/>
                          <a:ea typeface="Calibri"/>
                          <a:cs typeface="Calibri"/>
                          <a:sym typeface="Calibri"/>
                        </a:rPr>
                        <a:t>CSV</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9525">
                      <a:solidFill>
                        <a:srgbClr val="000000"/>
                      </a:solidFill>
                      <a:prstDash val="dot"/>
                      <a:round/>
                      <a:headEnd len="sm" w="sm" type="none"/>
                      <a:tailEnd len="sm" w="sm" type="none"/>
                    </a:lnB>
                    <a:solidFill>
                      <a:srgbClr val="E2EFDA"/>
                    </a:solidFill>
                  </a:tcPr>
                </a:tc>
              </a:tr>
              <a:tr h="270575">
                <a:tc>
                  <a:txBody>
                    <a:bodyPr/>
                    <a:lstStyle/>
                    <a:p>
                      <a:pPr indent="0" lvl="0" marL="0" marR="0" rtl="0" algn="ctr">
                        <a:spcBef>
                          <a:spcPts val="0"/>
                        </a:spcBef>
                        <a:spcAft>
                          <a:spcPts val="0"/>
                        </a:spcAft>
                        <a:buNone/>
                      </a:pPr>
                      <a:r>
                        <a:rPr b="0" i="0" lang="en-IN" sz="1600" u="none" cap="none" strike="noStrike">
                          <a:solidFill>
                            <a:srgbClr val="000000"/>
                          </a:solidFill>
                          <a:latin typeface="Calibri"/>
                          <a:ea typeface="Calibri"/>
                          <a:cs typeface="Calibri"/>
                          <a:sym typeface="Calibri"/>
                        </a:rPr>
                        <a:t>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l">
                        <a:spcBef>
                          <a:spcPts val="0"/>
                        </a:spcBef>
                        <a:spcAft>
                          <a:spcPts val="0"/>
                        </a:spcAft>
                        <a:buNone/>
                      </a:pPr>
                      <a:r>
                        <a:rPr b="0" i="0" lang="en-IN" sz="1600" u="none" cap="none" strike="noStrike">
                          <a:solidFill>
                            <a:srgbClr val="000000"/>
                          </a:solidFill>
                          <a:latin typeface="Calibri"/>
                          <a:ea typeface="Calibri"/>
                          <a:cs typeface="Calibri"/>
                          <a:sym typeface="Calibri"/>
                        </a:rPr>
                        <a:t>Duplicate Reviews</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600" u="none" cap="none" strike="noStrike">
                          <a:solidFill>
                            <a:srgbClr val="000000"/>
                          </a:solidFill>
                          <a:latin typeface="Calibri"/>
                          <a:ea typeface="Calibri"/>
                          <a:cs typeface="Calibri"/>
                          <a:sym typeface="Calibri"/>
                        </a:rPr>
                        <a:t>10995</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600" u="none" cap="none" strike="noStrike">
                          <a:solidFill>
                            <a:srgbClr val="000000"/>
                          </a:solidFill>
                          <a:latin typeface="Calibri"/>
                          <a:ea typeface="Calibri"/>
                          <a:cs typeface="Calibri"/>
                          <a:sym typeface="Calibri"/>
                        </a:rPr>
                        <a:t>Python</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E2EFDA"/>
                    </a:solidFill>
                  </a:tcPr>
                </a:tc>
              </a:tr>
              <a:tr h="652750">
                <a:tc>
                  <a:txBody>
                    <a:bodyPr/>
                    <a:lstStyle/>
                    <a:p>
                      <a:pPr indent="0" lvl="0" marL="0" marR="0" rtl="0" algn="ctr">
                        <a:spcBef>
                          <a:spcPts val="0"/>
                        </a:spcBef>
                        <a:spcAft>
                          <a:spcPts val="0"/>
                        </a:spcAft>
                        <a:buNone/>
                      </a:pPr>
                      <a:r>
                        <a:rPr b="0" i="0" lang="en-IN" sz="1600" u="none" cap="none" strike="noStrike">
                          <a:solidFill>
                            <a:srgbClr val="000000"/>
                          </a:solidFill>
                          <a:latin typeface="Calibri"/>
                          <a:ea typeface="Calibri"/>
                          <a:cs typeface="Calibri"/>
                          <a:sym typeface="Calibri"/>
                        </a:rPr>
                        <a:t>5</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l">
                        <a:spcBef>
                          <a:spcPts val="0"/>
                        </a:spcBef>
                        <a:spcAft>
                          <a:spcPts val="0"/>
                        </a:spcAft>
                        <a:buNone/>
                      </a:pPr>
                      <a:r>
                        <a:rPr b="0" i="0" lang="en-IN" sz="1600" u="none" cap="none" strike="noStrike">
                          <a:solidFill>
                            <a:srgbClr val="000000"/>
                          </a:solidFill>
                          <a:latin typeface="Calibri"/>
                          <a:ea typeface="Calibri"/>
                          <a:cs typeface="Calibri"/>
                          <a:sym typeface="Calibri"/>
                        </a:rPr>
                        <a:t>Cleaning the Review Column and Removing Duplicate Reviews</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600" u="none" cap="none" strike="noStrike">
                          <a:solidFill>
                            <a:srgbClr val="000000"/>
                          </a:solidFill>
                          <a:latin typeface="Calibri"/>
                          <a:ea typeface="Calibri"/>
                          <a:cs typeface="Calibri"/>
                          <a:sym typeface="Calibri"/>
                        </a:rPr>
                        <a:t>9128</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IN" sz="1600" u="none" cap="none" strike="noStrike">
                          <a:solidFill>
                            <a:srgbClr val="000000"/>
                          </a:solidFill>
                          <a:latin typeface="Calibri"/>
                          <a:ea typeface="Calibri"/>
                          <a:cs typeface="Calibri"/>
                          <a:sym typeface="Calibri"/>
                        </a:rPr>
                        <a:t>Python</a:t>
                      </a:r>
                      <a:endParaRPr/>
                    </a:p>
                  </a:txBody>
                  <a:tcPr marT="9525" marB="0" marR="9525" marL="9525" anchor="ctr">
                    <a:lnL cap="flat" cmpd="sng" w="9525">
                      <a:solidFill>
                        <a:srgbClr val="000000"/>
                      </a:solidFill>
                      <a:prstDash val="dot"/>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solid"/>
                      <a:round/>
                      <a:headEnd len="sm" w="sm" type="none"/>
                      <a:tailEnd len="sm" w="sm" type="none"/>
                    </a:lnB>
                    <a:solidFill>
                      <a:srgbClr val="E2EFDA"/>
                    </a:solidFill>
                  </a:tcPr>
                </a:tc>
              </a:tr>
            </a:tbl>
          </a:graphicData>
        </a:graphic>
      </p:graphicFrame>
      <p:sp>
        <p:nvSpPr>
          <p:cNvPr id="183" name="Google Shape;183;p7"/>
          <p:cNvSpPr txBox="1"/>
          <p:nvPr>
            <p:ph idx="1" type="body"/>
          </p:nvPr>
        </p:nvSpPr>
        <p:spPr>
          <a:xfrm>
            <a:off x="6531194" y="1430740"/>
            <a:ext cx="2059013" cy="36554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None/>
            </a:pPr>
            <a:r>
              <a:rPr b="1" lang="en-IN" sz="2800">
                <a:solidFill>
                  <a:schemeClr val="lt1"/>
                </a:solidFill>
                <a:latin typeface="Gill Sans"/>
                <a:ea typeface="Gill Sans"/>
                <a:cs typeface="Gill Sans"/>
                <a:sym typeface="Gill Sans"/>
              </a:rPr>
              <a:t>Python</a:t>
            </a:r>
            <a:endParaRPr b="1" sz="2800">
              <a:solidFill>
                <a:srgbClr val="F2F2F2"/>
              </a:solidFill>
            </a:endParaRPr>
          </a:p>
        </p:txBody>
      </p:sp>
      <p:sp>
        <p:nvSpPr>
          <p:cNvPr descr="Beige rectangle" id="184" name="Google Shape;184;p7"/>
          <p:cNvSpPr/>
          <p:nvPr/>
        </p:nvSpPr>
        <p:spPr>
          <a:xfrm flipH="1" rot="10800000">
            <a:off x="576968" y="1849868"/>
            <a:ext cx="1313522" cy="47105"/>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Beige rectangle" id="185" name="Google Shape;185;p7"/>
          <p:cNvSpPr/>
          <p:nvPr/>
        </p:nvSpPr>
        <p:spPr>
          <a:xfrm>
            <a:off x="6658377" y="1935830"/>
            <a:ext cx="1275010" cy="45719"/>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7"/>
          <p:cNvSpPr txBox="1"/>
          <p:nvPr>
            <p:ph idx="1" type="body"/>
          </p:nvPr>
        </p:nvSpPr>
        <p:spPr>
          <a:xfrm>
            <a:off x="6531194" y="2319565"/>
            <a:ext cx="4391785" cy="58853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F2F2F2"/>
              </a:buClr>
              <a:buSzPts val="1600"/>
              <a:buFont typeface="Arial"/>
              <a:buChar char="•"/>
            </a:pPr>
            <a:r>
              <a:rPr lang="en-IN">
                <a:solidFill>
                  <a:srgbClr val="F2F2F2"/>
                </a:solidFill>
              </a:rPr>
              <a:t>Further data cleaning was done using python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descr="People with documents" id="191" name="Google Shape;191;p8"/>
          <p:cNvSpPr/>
          <p:nvPr/>
        </p:nvSpPr>
        <p:spPr>
          <a:xfrm>
            <a:off x="4954" y="2189407"/>
            <a:ext cx="12187045" cy="2897747"/>
          </a:xfrm>
          <a:custGeom>
            <a:rect b="b" l="l" r="r" t="t"/>
            <a:pathLst>
              <a:path extrusionOk="0" h="6858000" w="12189460">
                <a:moveTo>
                  <a:pt x="0" y="6858000"/>
                </a:moveTo>
                <a:lnTo>
                  <a:pt x="12188952" y="6858000"/>
                </a:lnTo>
                <a:lnTo>
                  <a:pt x="12188952" y="0"/>
                </a:lnTo>
                <a:lnTo>
                  <a:pt x="0" y="0"/>
                </a:lnTo>
                <a:lnTo>
                  <a:pt x="0" y="6858000"/>
                </a:lnTo>
                <a:close/>
              </a:path>
            </a:pathLst>
          </a:custGeom>
          <a:solidFill>
            <a:srgbClr val="00292E">
              <a:alpha val="474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8"/>
          <p:cNvSpPr txBox="1"/>
          <p:nvPr>
            <p:ph type="title"/>
          </p:nvPr>
        </p:nvSpPr>
        <p:spPr>
          <a:xfrm>
            <a:off x="510810" y="26846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Open Sans"/>
              <a:buNone/>
            </a:pPr>
            <a:r>
              <a:rPr b="0" i="0" lang="en-IN" sz="4400" u="none" cap="none" strike="noStrike">
                <a:solidFill>
                  <a:srgbClr val="FFFFFF"/>
                </a:solidFill>
                <a:latin typeface="Open Sans"/>
                <a:ea typeface="Open Sans"/>
                <a:cs typeface="Open Sans"/>
                <a:sym typeface="Open Sans"/>
              </a:rPr>
              <a:t>Exploratory Data Analysis</a:t>
            </a:r>
            <a:br>
              <a:rPr lang="en-IN" sz="4400">
                <a:solidFill>
                  <a:schemeClr val="lt1"/>
                </a:solidFill>
                <a:latin typeface="Open Sans"/>
                <a:ea typeface="Open Sans"/>
                <a:cs typeface="Open Sans"/>
                <a:sym typeface="Open Sans"/>
              </a:rPr>
            </a:br>
            <a:endParaRPr/>
          </a:p>
        </p:txBody>
      </p:sp>
      <p:sp>
        <p:nvSpPr>
          <p:cNvPr descr="Beige rectangle" id="193" name="Google Shape;193;p8"/>
          <p:cNvSpPr/>
          <p:nvPr/>
        </p:nvSpPr>
        <p:spPr>
          <a:xfrm flipH="1" rot="10800000">
            <a:off x="555584" y="3273866"/>
            <a:ext cx="5767944" cy="100399"/>
          </a:xfrm>
          <a:custGeom>
            <a:rect b="b" l="l" r="r" t="t"/>
            <a:pathLst>
              <a:path extrusionOk="0" h="120000" w="3935729">
                <a:moveTo>
                  <a:pt x="0" y="0"/>
                </a:moveTo>
                <a:lnTo>
                  <a:pt x="3935349" y="0"/>
                </a:lnTo>
              </a:path>
            </a:pathLst>
          </a:custGeom>
          <a:noFill/>
          <a:ln cap="flat" cmpd="sng" w="54850">
            <a:solidFill>
              <a:srgbClr val="FECC8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descr="People with documents" id="198" name="Google Shape;198;p9"/>
          <p:cNvSpPr/>
          <p:nvPr/>
        </p:nvSpPr>
        <p:spPr>
          <a:xfrm>
            <a:off x="4954" y="1"/>
            <a:ext cx="12187045" cy="6858000"/>
          </a:xfrm>
          <a:custGeom>
            <a:rect b="b" l="l" r="r" t="t"/>
            <a:pathLst>
              <a:path extrusionOk="0" h="6858000" w="12189460">
                <a:moveTo>
                  <a:pt x="0" y="6858000"/>
                </a:moveTo>
                <a:lnTo>
                  <a:pt x="12188952" y="6858000"/>
                </a:lnTo>
                <a:lnTo>
                  <a:pt x="12188952" y="0"/>
                </a:lnTo>
                <a:lnTo>
                  <a:pt x="0" y="0"/>
                </a:lnTo>
                <a:lnTo>
                  <a:pt x="0" y="6858000"/>
                </a:lnTo>
                <a:close/>
              </a:path>
            </a:pathLst>
          </a:custGeom>
          <a:solidFill>
            <a:srgbClr val="00292E">
              <a:alpha val="474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High Level Findings</a:t>
            </a:r>
            <a:endParaRPr/>
          </a:p>
        </p:txBody>
      </p:sp>
      <p:grpSp>
        <p:nvGrpSpPr>
          <p:cNvPr id="200" name="Google Shape;200;p9"/>
          <p:cNvGrpSpPr/>
          <p:nvPr/>
        </p:nvGrpSpPr>
        <p:grpSpPr>
          <a:xfrm>
            <a:off x="-4188800" y="775960"/>
            <a:ext cx="15375298" cy="5858998"/>
            <a:chOff x="-4919424" y="-753830"/>
            <a:chExt cx="15375298" cy="5858998"/>
          </a:xfrm>
        </p:grpSpPr>
        <p:sp>
          <p:nvSpPr>
            <p:cNvPr id="201" name="Google Shape;201;p9"/>
            <p:cNvSpPr/>
            <p:nvPr/>
          </p:nvSpPr>
          <p:spPr>
            <a:xfrm>
              <a:off x="-4919424" y="-753830"/>
              <a:ext cx="5858998" cy="5858998"/>
            </a:xfrm>
            <a:prstGeom prst="blockArc">
              <a:avLst>
                <a:gd fmla="val 18900000" name="adj1"/>
                <a:gd fmla="val 2700000" name="adj2"/>
                <a:gd fmla="val 369" name="adj3"/>
              </a:avLst>
            </a:prstGeom>
            <a:noFill/>
            <a:ln cap="flat" cmpd="sng" w="12700">
              <a:solidFill>
                <a:srgbClr val="345A9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350606" y="229141"/>
              <a:ext cx="10105268" cy="458108"/>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txBox="1"/>
            <p:nvPr/>
          </p:nvSpPr>
          <p:spPr>
            <a:xfrm>
              <a:off x="350606" y="229141"/>
              <a:ext cx="10105268" cy="458108"/>
            </a:xfrm>
            <a:prstGeom prst="rect">
              <a:avLst/>
            </a:prstGeom>
            <a:noFill/>
            <a:ln>
              <a:noFill/>
            </a:ln>
          </p:spPr>
          <p:txBody>
            <a:bodyPr anchorCtr="0" anchor="ctr" bIns="50800" lIns="3636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Total restaurant entries in the available data are 19147</a:t>
              </a:r>
              <a:endParaRPr/>
            </a:p>
          </p:txBody>
        </p:sp>
        <p:sp>
          <p:nvSpPr>
            <p:cNvPr id="204" name="Google Shape;204;p9"/>
            <p:cNvSpPr/>
            <p:nvPr/>
          </p:nvSpPr>
          <p:spPr>
            <a:xfrm>
              <a:off x="64288" y="171877"/>
              <a:ext cx="572636" cy="572636"/>
            </a:xfrm>
            <a:prstGeom prst="ellipse">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a:off x="727432" y="916217"/>
              <a:ext cx="9728442" cy="458108"/>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txBox="1"/>
            <p:nvPr/>
          </p:nvSpPr>
          <p:spPr>
            <a:xfrm>
              <a:off x="727432" y="916217"/>
              <a:ext cx="9728442" cy="458108"/>
            </a:xfrm>
            <a:prstGeom prst="rect">
              <a:avLst/>
            </a:prstGeom>
            <a:noFill/>
            <a:ln>
              <a:noFill/>
            </a:ln>
          </p:spPr>
          <p:txBody>
            <a:bodyPr anchorCtr="0" anchor="ctr" bIns="50800" lIns="3636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The number of unique restaurants (Including restaurant Chains) is 4299</a:t>
              </a:r>
              <a:endParaRPr/>
            </a:p>
          </p:txBody>
        </p:sp>
        <p:sp>
          <p:nvSpPr>
            <p:cNvPr id="207" name="Google Shape;207;p9"/>
            <p:cNvSpPr/>
            <p:nvPr/>
          </p:nvSpPr>
          <p:spPr>
            <a:xfrm>
              <a:off x="441114" y="858954"/>
              <a:ext cx="572636" cy="572636"/>
            </a:xfrm>
            <a:prstGeom prst="ellipse">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899745" y="1603293"/>
              <a:ext cx="9556129" cy="458108"/>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txBox="1"/>
            <p:nvPr/>
          </p:nvSpPr>
          <p:spPr>
            <a:xfrm>
              <a:off x="899745" y="1603293"/>
              <a:ext cx="9556129" cy="458108"/>
            </a:xfrm>
            <a:prstGeom prst="rect">
              <a:avLst/>
            </a:prstGeom>
            <a:noFill/>
            <a:ln>
              <a:noFill/>
            </a:ln>
          </p:spPr>
          <p:txBody>
            <a:bodyPr anchorCtr="0" anchor="ctr" bIns="50800" lIns="3636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Total number Unique restaurant names (Chain is counted as one single Entity) are 2986</a:t>
              </a:r>
              <a:endParaRPr/>
            </a:p>
          </p:txBody>
        </p:sp>
        <p:sp>
          <p:nvSpPr>
            <p:cNvPr id="210" name="Google Shape;210;p9"/>
            <p:cNvSpPr/>
            <p:nvPr/>
          </p:nvSpPr>
          <p:spPr>
            <a:xfrm>
              <a:off x="613427" y="1546030"/>
              <a:ext cx="572636" cy="572636"/>
            </a:xfrm>
            <a:prstGeom prst="ellipse">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899745" y="2289935"/>
              <a:ext cx="9556129" cy="458108"/>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txBox="1"/>
            <p:nvPr/>
          </p:nvSpPr>
          <p:spPr>
            <a:xfrm>
              <a:off x="899745" y="2289935"/>
              <a:ext cx="9556129" cy="458108"/>
            </a:xfrm>
            <a:prstGeom prst="rect">
              <a:avLst/>
            </a:prstGeom>
            <a:noFill/>
            <a:ln>
              <a:noFill/>
            </a:ln>
          </p:spPr>
          <p:txBody>
            <a:bodyPr anchorCtr="0" anchor="ctr" bIns="50800" lIns="3636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Average Rating for all restaurants in Bangalore is around 3.85</a:t>
              </a:r>
              <a:endParaRPr/>
            </a:p>
          </p:txBody>
        </p:sp>
        <p:sp>
          <p:nvSpPr>
            <p:cNvPr id="213" name="Google Shape;213;p9"/>
            <p:cNvSpPr/>
            <p:nvPr/>
          </p:nvSpPr>
          <p:spPr>
            <a:xfrm>
              <a:off x="613427" y="2232671"/>
              <a:ext cx="572636" cy="572636"/>
            </a:xfrm>
            <a:prstGeom prst="ellipse">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727432" y="2977011"/>
              <a:ext cx="9728442" cy="458108"/>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txBox="1"/>
            <p:nvPr/>
          </p:nvSpPr>
          <p:spPr>
            <a:xfrm>
              <a:off x="727432" y="2977011"/>
              <a:ext cx="9728442" cy="458108"/>
            </a:xfrm>
            <a:prstGeom prst="rect">
              <a:avLst/>
            </a:prstGeom>
            <a:noFill/>
            <a:ln>
              <a:noFill/>
            </a:ln>
          </p:spPr>
          <p:txBody>
            <a:bodyPr anchorCtr="0" anchor="ctr" bIns="50800" lIns="3636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There are 87 main locations (localities in Bangalore) as per the data</a:t>
              </a:r>
              <a:endParaRPr/>
            </a:p>
          </p:txBody>
        </p:sp>
        <p:sp>
          <p:nvSpPr>
            <p:cNvPr id="216" name="Google Shape;216;p9"/>
            <p:cNvSpPr/>
            <p:nvPr/>
          </p:nvSpPr>
          <p:spPr>
            <a:xfrm>
              <a:off x="441114" y="2919747"/>
              <a:ext cx="572636" cy="572636"/>
            </a:xfrm>
            <a:prstGeom prst="ellipse">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
            <p:cNvSpPr/>
            <p:nvPr/>
          </p:nvSpPr>
          <p:spPr>
            <a:xfrm>
              <a:off x="350606" y="3664087"/>
              <a:ext cx="10105268" cy="458108"/>
            </a:xfrm>
            <a:prstGeom prst="rect">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txBox="1"/>
            <p:nvPr/>
          </p:nvSpPr>
          <p:spPr>
            <a:xfrm>
              <a:off x="350606" y="3664087"/>
              <a:ext cx="10105268" cy="458108"/>
            </a:xfrm>
            <a:prstGeom prst="rect">
              <a:avLst/>
            </a:prstGeom>
            <a:noFill/>
            <a:ln>
              <a:noFill/>
            </a:ln>
          </p:spPr>
          <p:txBody>
            <a:bodyPr anchorCtr="0" anchor="ctr" bIns="50800" lIns="3636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alibri"/>
                <a:buNone/>
              </a:pPr>
              <a:r>
                <a:rPr lang="en-IN" sz="2000">
                  <a:solidFill>
                    <a:schemeClr val="lt1"/>
                  </a:solidFill>
                  <a:latin typeface="Calibri"/>
                  <a:ea typeface="Calibri"/>
                  <a:cs typeface="Calibri"/>
                  <a:sym typeface="Calibri"/>
                </a:rPr>
                <a:t>Average cost for two persons is around 650 INR in Bangalore across locations</a:t>
              </a:r>
              <a:endParaRPr/>
            </a:p>
          </p:txBody>
        </p:sp>
        <p:sp>
          <p:nvSpPr>
            <p:cNvPr id="219" name="Google Shape;219;p9"/>
            <p:cNvSpPr/>
            <p:nvPr/>
          </p:nvSpPr>
          <p:spPr>
            <a:xfrm>
              <a:off x="64288" y="3606824"/>
              <a:ext cx="572636" cy="572636"/>
            </a:xfrm>
            <a:prstGeom prst="ellipse">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2021-05-27T09:28:27Z</dcterms:created>
  <dc:creator>Prabha N</dc:creator>
</cp:coreProperties>
</file>